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68" r:id="rId3"/>
    <p:sldId id="260" r:id="rId4"/>
    <p:sldId id="259" r:id="rId5"/>
    <p:sldId id="258" r:id="rId6"/>
    <p:sldId id="265" r:id="rId7"/>
    <p:sldId id="257" r:id="rId8"/>
    <p:sldId id="261" r:id="rId9"/>
    <p:sldId id="264" r:id="rId10"/>
    <p:sldId id="263" r:id="rId11"/>
    <p:sldId id="262"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C96F66-4081-2410-A011-55F0852F6DD6}" v="116" dt="2022-12-21T12:48:03.599"/>
    <p1510:client id="{FC5315A4-8D29-0148-28FD-95B2D554FCB8}" v="165" dt="2022-12-21T11:18:20.0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navan, Kathleen" userId="S::kathleen.canavan@bexley.gov.uk::5134c123-92e1-4629-a486-12ca2f830e63" providerId="AD" clId="Web-{C4C96F66-4081-2410-A011-55F0852F6DD6}"/>
    <pc:docChg chg="modSld">
      <pc:chgData name="Canavan, Kathleen" userId="S::kathleen.canavan@bexley.gov.uk::5134c123-92e1-4629-a486-12ca2f830e63" providerId="AD" clId="Web-{C4C96F66-4081-2410-A011-55F0852F6DD6}" dt="2022-12-21T12:48:03.599" v="391" actId="1076"/>
      <pc:docMkLst>
        <pc:docMk/>
      </pc:docMkLst>
      <pc:sldChg chg="addSp delSp modSp">
        <pc:chgData name="Canavan, Kathleen" userId="S::kathleen.canavan@bexley.gov.uk::5134c123-92e1-4629-a486-12ca2f830e63" providerId="AD" clId="Web-{C4C96F66-4081-2410-A011-55F0852F6DD6}" dt="2022-12-21T11:42:59.698" v="13"/>
        <pc:sldMkLst>
          <pc:docMk/>
          <pc:sldMk cId="1850319715" sldId="257"/>
        </pc:sldMkLst>
        <pc:picChg chg="add del mod">
          <ac:chgData name="Canavan, Kathleen" userId="S::kathleen.canavan@bexley.gov.uk::5134c123-92e1-4629-a486-12ca2f830e63" providerId="AD" clId="Web-{C4C96F66-4081-2410-A011-55F0852F6DD6}" dt="2022-12-21T11:42:59.698" v="13"/>
          <ac:picMkLst>
            <pc:docMk/>
            <pc:sldMk cId="1850319715" sldId="257"/>
            <ac:picMk id="4" creationId="{47403982-78C1-02C0-6463-D05AFC03F1B2}"/>
          </ac:picMkLst>
        </pc:picChg>
      </pc:sldChg>
      <pc:sldChg chg="addSp delSp modSp">
        <pc:chgData name="Canavan, Kathleen" userId="S::kathleen.canavan@bexley.gov.uk::5134c123-92e1-4629-a486-12ca2f830e63" providerId="AD" clId="Web-{C4C96F66-4081-2410-A011-55F0852F6DD6}" dt="2022-12-21T12:46:48.690" v="379" actId="1076"/>
        <pc:sldMkLst>
          <pc:docMk/>
          <pc:sldMk cId="2015147745" sldId="261"/>
        </pc:sldMkLst>
        <pc:spChg chg="mod">
          <ac:chgData name="Canavan, Kathleen" userId="S::kathleen.canavan@bexley.gov.uk::5134c123-92e1-4629-a486-12ca2f830e63" providerId="AD" clId="Web-{C4C96F66-4081-2410-A011-55F0852F6DD6}" dt="2022-12-21T11:44:15.623" v="24" actId="20577"/>
          <ac:spMkLst>
            <pc:docMk/>
            <pc:sldMk cId="2015147745" sldId="261"/>
            <ac:spMk id="3" creationId="{52E36863-8663-EFE7-7A8E-4C3A0B677472}"/>
          </ac:spMkLst>
        </pc:spChg>
        <pc:spChg chg="add del mod">
          <ac:chgData name="Canavan, Kathleen" userId="S::kathleen.canavan@bexley.gov.uk::5134c123-92e1-4629-a486-12ca2f830e63" providerId="AD" clId="Web-{C4C96F66-4081-2410-A011-55F0852F6DD6}" dt="2022-12-21T12:38:06.796" v="339"/>
          <ac:spMkLst>
            <pc:docMk/>
            <pc:sldMk cId="2015147745" sldId="261"/>
            <ac:spMk id="4" creationId="{166B6501-A458-510D-46D3-3373E4E9DFED}"/>
          </ac:spMkLst>
        </pc:spChg>
        <pc:spChg chg="add del">
          <ac:chgData name="Canavan, Kathleen" userId="S::kathleen.canavan@bexley.gov.uk::5134c123-92e1-4629-a486-12ca2f830e63" providerId="AD" clId="Web-{C4C96F66-4081-2410-A011-55F0852F6DD6}" dt="2022-12-21T12:39:45.362" v="341"/>
          <ac:spMkLst>
            <pc:docMk/>
            <pc:sldMk cId="2015147745" sldId="261"/>
            <ac:spMk id="5" creationId="{6E9A4DC6-7A2E-7904-DAF0-5C339E46F929}"/>
          </ac:spMkLst>
        </pc:spChg>
        <pc:spChg chg="add del mod">
          <ac:chgData name="Canavan, Kathleen" userId="S::kathleen.canavan@bexley.gov.uk::5134c123-92e1-4629-a486-12ca2f830e63" providerId="AD" clId="Web-{C4C96F66-4081-2410-A011-55F0852F6DD6}" dt="2022-12-21T12:40:18.113" v="345"/>
          <ac:spMkLst>
            <pc:docMk/>
            <pc:sldMk cId="2015147745" sldId="261"/>
            <ac:spMk id="6" creationId="{6071DF6E-3DEA-85C6-CCCC-6B845C2452A4}"/>
          </ac:spMkLst>
        </pc:spChg>
        <pc:spChg chg="add del">
          <ac:chgData name="Canavan, Kathleen" userId="S::kathleen.canavan@bexley.gov.uk::5134c123-92e1-4629-a486-12ca2f830e63" providerId="AD" clId="Web-{C4C96F66-4081-2410-A011-55F0852F6DD6}" dt="2022-12-21T12:40:52.536" v="347"/>
          <ac:spMkLst>
            <pc:docMk/>
            <pc:sldMk cId="2015147745" sldId="261"/>
            <ac:spMk id="7" creationId="{59A9F889-3239-50E1-58A1-5580273A40E0}"/>
          </ac:spMkLst>
        </pc:spChg>
        <pc:spChg chg="add mod">
          <ac:chgData name="Canavan, Kathleen" userId="S::kathleen.canavan@bexley.gov.uk::5134c123-92e1-4629-a486-12ca2f830e63" providerId="AD" clId="Web-{C4C96F66-4081-2410-A011-55F0852F6DD6}" dt="2022-12-21T12:46:48.690" v="379" actId="1076"/>
          <ac:spMkLst>
            <pc:docMk/>
            <pc:sldMk cId="2015147745" sldId="261"/>
            <ac:spMk id="8" creationId="{CC3CBE40-D5E1-AB0D-A9BF-79BBB3A2E7C4}"/>
          </ac:spMkLst>
        </pc:spChg>
        <pc:spChg chg="add mod ord">
          <ac:chgData name="Canavan, Kathleen" userId="S::kathleen.canavan@bexley.gov.uk::5134c123-92e1-4629-a486-12ca2f830e63" providerId="AD" clId="Web-{C4C96F66-4081-2410-A011-55F0852F6DD6}" dt="2022-12-21T12:46:48.674" v="378" actId="1076"/>
          <ac:spMkLst>
            <pc:docMk/>
            <pc:sldMk cId="2015147745" sldId="261"/>
            <ac:spMk id="9" creationId="{28F869D2-0294-EAC9-317B-92555F988D9D}"/>
          </ac:spMkLst>
        </pc:spChg>
      </pc:sldChg>
      <pc:sldChg chg="addSp modSp modNotes">
        <pc:chgData name="Canavan, Kathleen" userId="S::kathleen.canavan@bexley.gov.uk::5134c123-92e1-4629-a486-12ca2f830e63" providerId="AD" clId="Web-{C4C96F66-4081-2410-A011-55F0852F6DD6}" dt="2022-12-21T12:47:44.129" v="388" actId="1076"/>
        <pc:sldMkLst>
          <pc:docMk/>
          <pc:sldMk cId="3114836700" sldId="262"/>
        </pc:sldMkLst>
        <pc:spChg chg="mod">
          <ac:chgData name="Canavan, Kathleen" userId="S::kathleen.canavan@bexley.gov.uk::5134c123-92e1-4629-a486-12ca2f830e63" providerId="AD" clId="Web-{C4C96F66-4081-2410-A011-55F0852F6DD6}" dt="2022-12-21T12:47:44.129" v="388" actId="1076"/>
          <ac:spMkLst>
            <pc:docMk/>
            <pc:sldMk cId="3114836700" sldId="262"/>
            <ac:spMk id="3" creationId="{00000000-0000-0000-0000-000000000000}"/>
          </ac:spMkLst>
        </pc:spChg>
        <pc:spChg chg="add">
          <ac:chgData name="Canavan, Kathleen" userId="S::kathleen.canavan@bexley.gov.uk::5134c123-92e1-4629-a486-12ca2f830e63" providerId="AD" clId="Web-{C4C96F66-4081-2410-A011-55F0852F6DD6}" dt="2022-12-21T12:47:37.660" v="386"/>
          <ac:spMkLst>
            <pc:docMk/>
            <pc:sldMk cId="3114836700" sldId="262"/>
            <ac:spMk id="5" creationId="{6ACF7BF2-C8BA-8D1B-AAE2-7A9B5525827F}"/>
          </ac:spMkLst>
        </pc:spChg>
        <pc:spChg chg="add">
          <ac:chgData name="Canavan, Kathleen" userId="S::kathleen.canavan@bexley.gov.uk::5134c123-92e1-4629-a486-12ca2f830e63" providerId="AD" clId="Web-{C4C96F66-4081-2410-A011-55F0852F6DD6}" dt="2022-12-21T12:47:37.676" v="387"/>
          <ac:spMkLst>
            <pc:docMk/>
            <pc:sldMk cId="3114836700" sldId="262"/>
            <ac:spMk id="7" creationId="{3055C1CD-DAAF-8E84-E9AE-7466260225FE}"/>
          </ac:spMkLst>
        </pc:spChg>
      </pc:sldChg>
      <pc:sldChg chg="addSp modSp modNotes">
        <pc:chgData name="Canavan, Kathleen" userId="S::kathleen.canavan@bexley.gov.uk::5134c123-92e1-4629-a486-12ca2f830e63" providerId="AD" clId="Web-{C4C96F66-4081-2410-A011-55F0852F6DD6}" dt="2022-12-21T12:47:51.567" v="389" actId="1076"/>
        <pc:sldMkLst>
          <pc:docMk/>
          <pc:sldMk cId="813152824" sldId="263"/>
        </pc:sldMkLst>
        <pc:spChg chg="mod">
          <ac:chgData name="Canavan, Kathleen" userId="S::kathleen.canavan@bexley.gov.uk::5134c123-92e1-4629-a486-12ca2f830e63" providerId="AD" clId="Web-{C4C96F66-4081-2410-A011-55F0852F6DD6}" dt="2022-12-21T12:47:51.567" v="389" actId="1076"/>
          <ac:spMkLst>
            <pc:docMk/>
            <pc:sldMk cId="813152824" sldId="263"/>
            <ac:spMk id="3" creationId="{00000000-0000-0000-0000-000000000000}"/>
          </ac:spMkLst>
        </pc:spChg>
        <pc:spChg chg="add">
          <ac:chgData name="Canavan, Kathleen" userId="S::kathleen.canavan@bexley.gov.uk::5134c123-92e1-4629-a486-12ca2f830e63" providerId="AD" clId="Web-{C4C96F66-4081-2410-A011-55F0852F6DD6}" dt="2022-12-21T12:47:29.615" v="384"/>
          <ac:spMkLst>
            <pc:docMk/>
            <pc:sldMk cId="813152824" sldId="263"/>
            <ac:spMk id="5" creationId="{12AB66D6-6828-7054-7DFD-5EFDF601A5EA}"/>
          </ac:spMkLst>
        </pc:spChg>
        <pc:spChg chg="add">
          <ac:chgData name="Canavan, Kathleen" userId="S::kathleen.canavan@bexley.gov.uk::5134c123-92e1-4629-a486-12ca2f830e63" providerId="AD" clId="Web-{C4C96F66-4081-2410-A011-55F0852F6DD6}" dt="2022-12-21T12:47:29.629" v="385"/>
          <ac:spMkLst>
            <pc:docMk/>
            <pc:sldMk cId="813152824" sldId="263"/>
            <ac:spMk id="7" creationId="{036D4DF6-FDBD-AF1E-3460-CE49B521F9DE}"/>
          </ac:spMkLst>
        </pc:spChg>
      </pc:sldChg>
      <pc:sldChg chg="addSp modSp">
        <pc:chgData name="Canavan, Kathleen" userId="S::kathleen.canavan@bexley.gov.uk::5134c123-92e1-4629-a486-12ca2f830e63" providerId="AD" clId="Web-{C4C96F66-4081-2410-A011-55F0852F6DD6}" dt="2022-12-21T12:48:03.599" v="391" actId="1076"/>
        <pc:sldMkLst>
          <pc:docMk/>
          <pc:sldMk cId="2477596738" sldId="264"/>
        </pc:sldMkLst>
        <pc:spChg chg="mod">
          <ac:chgData name="Canavan, Kathleen" userId="S::kathleen.canavan@bexley.gov.uk::5134c123-92e1-4629-a486-12ca2f830e63" providerId="AD" clId="Web-{C4C96F66-4081-2410-A011-55F0852F6DD6}" dt="2022-12-21T12:48:03.599" v="391" actId="1076"/>
          <ac:spMkLst>
            <pc:docMk/>
            <pc:sldMk cId="2477596738" sldId="264"/>
            <ac:spMk id="3" creationId="{00000000-0000-0000-0000-000000000000}"/>
          </ac:spMkLst>
        </pc:spChg>
        <pc:spChg chg="add mod">
          <ac:chgData name="Canavan, Kathleen" userId="S::kathleen.canavan@bexley.gov.uk::5134c123-92e1-4629-a486-12ca2f830e63" providerId="AD" clId="Web-{C4C96F66-4081-2410-A011-55F0852F6DD6}" dt="2022-12-21T12:47:22.300" v="382" actId="14100"/>
          <ac:spMkLst>
            <pc:docMk/>
            <pc:sldMk cId="2477596738" sldId="264"/>
            <ac:spMk id="5" creationId="{5DFA2E0C-C36C-B68C-D997-FCE8EC6B7BE4}"/>
          </ac:spMkLst>
        </pc:spChg>
        <pc:spChg chg="add mod">
          <ac:chgData name="Canavan, Kathleen" userId="S::kathleen.canavan@bexley.gov.uk::5134c123-92e1-4629-a486-12ca2f830e63" providerId="AD" clId="Web-{C4C96F66-4081-2410-A011-55F0852F6DD6}" dt="2022-12-21T12:47:22.316" v="383" actId="14100"/>
          <ac:spMkLst>
            <pc:docMk/>
            <pc:sldMk cId="2477596738" sldId="264"/>
            <ac:spMk id="7" creationId="{F826EBB4-FDA5-E37B-05DC-5A160EC9ECC5}"/>
          </ac:spMkLst>
        </pc:spChg>
      </pc:sldChg>
      <pc:sldChg chg="addSp delSp modSp modNotes">
        <pc:chgData name="Canavan, Kathleen" userId="S::kathleen.canavan@bexley.gov.uk::5134c123-92e1-4629-a486-12ca2f830e63" providerId="AD" clId="Web-{C4C96F66-4081-2410-A011-55F0852F6DD6}" dt="2022-12-21T12:33:42.427" v="335" actId="1076"/>
        <pc:sldMkLst>
          <pc:docMk/>
          <pc:sldMk cId="1937287594" sldId="265"/>
        </pc:sldMkLst>
        <pc:picChg chg="add del mod">
          <ac:chgData name="Canavan, Kathleen" userId="S::kathleen.canavan@bexley.gov.uk::5134c123-92e1-4629-a486-12ca2f830e63" providerId="AD" clId="Web-{C4C96F66-4081-2410-A011-55F0852F6DD6}" dt="2022-12-21T11:40:41.163" v="6"/>
          <ac:picMkLst>
            <pc:docMk/>
            <pc:sldMk cId="1937287594" sldId="265"/>
            <ac:picMk id="4" creationId="{8619B6EE-F4C5-A1A4-2036-38FBB71D7CEF}"/>
          </ac:picMkLst>
        </pc:picChg>
        <pc:picChg chg="add mod">
          <ac:chgData name="Canavan, Kathleen" userId="S::kathleen.canavan@bexley.gov.uk::5134c123-92e1-4629-a486-12ca2f830e63" providerId="AD" clId="Web-{C4C96F66-4081-2410-A011-55F0852F6DD6}" dt="2022-12-21T12:33:42.427" v="335" actId="1076"/>
          <ac:picMkLst>
            <pc:docMk/>
            <pc:sldMk cId="1937287594" sldId="265"/>
            <ac:picMk id="6" creationId="{CEF45A53-F76C-5ADF-5E08-05245AD4C6B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EDB73-BEB2-4376-B772-D8FF37593705}" type="datetimeFigureOut">
              <a:t>12/21/2022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E3CC2-0AA9-48A2-AC70-1CB7E30F42D3}" type="slidenum">
              <a:t>‹#›</a:t>
            </a:fld>
            <a:endParaRPr lang="en-GB"/>
          </a:p>
        </p:txBody>
      </p:sp>
    </p:spTree>
    <p:extLst>
      <p:ext uri="{BB962C8B-B14F-4D97-AF65-F5344CB8AC3E}">
        <p14:creationId xmlns:p14="http://schemas.microsoft.com/office/powerpoint/2010/main" val="605699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qualityhumanrights.com/publication/technical-guidance-schools-scotland"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www.gov.uk/government/publications/working-together-to-improve-school-attendance" TargetMode="External"/><Relationship Id="rId4" Type="http://schemas.openxmlformats.org/officeDocument/2006/relationships/hyperlink" Target="http://www.equalityhumanrights.com/publication/reasonable-adjustments-disabled-pupils-scotlan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 </a:t>
            </a:r>
            <a:endParaRPr lang="en-GB" dirty="0"/>
          </a:p>
        </p:txBody>
      </p:sp>
      <p:sp>
        <p:nvSpPr>
          <p:cNvPr id="4" name="Slide Number Placeholder 3"/>
          <p:cNvSpPr>
            <a:spLocks noGrp="1"/>
          </p:cNvSpPr>
          <p:nvPr>
            <p:ph type="sldNum" sz="quarter" idx="5"/>
          </p:nvPr>
        </p:nvSpPr>
        <p:spPr/>
        <p:txBody>
          <a:bodyPr/>
          <a:lstStyle/>
          <a:p>
            <a:fld id="{F4CB6AEA-C134-49D1-B67C-AC7D01AFBF0E}" type="slidenum">
              <a:rPr lang="en-GB" smtClean="0"/>
              <a:t>1</a:t>
            </a:fld>
            <a:endParaRPr lang="en-GB"/>
          </a:p>
        </p:txBody>
      </p:sp>
    </p:spTree>
    <p:extLst>
      <p:ext uri="{BB962C8B-B14F-4D97-AF65-F5344CB8AC3E}">
        <p14:creationId xmlns:p14="http://schemas.microsoft.com/office/powerpoint/2010/main" val="3652565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baseline="0" dirty="0">
              <a:solidFill>
                <a:schemeClr val="tx1"/>
              </a:solidFill>
              <a:effectLst/>
              <a:latin typeface="+mn-lt"/>
              <a:ea typeface="+mn-ea"/>
              <a:cs typeface="+mn-cs"/>
            </a:endParaRPr>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7E9DDD21-2F9E-47B1-8FC3-058228EF1602}" type="slidenum">
              <a:rPr lang="en-GB" smtClean="0"/>
              <a:t>11</a:t>
            </a:fld>
            <a:endParaRPr lang="en-GB"/>
          </a:p>
        </p:txBody>
      </p:sp>
    </p:spTree>
    <p:extLst>
      <p:ext uri="{BB962C8B-B14F-4D97-AF65-F5344CB8AC3E}">
        <p14:creationId xmlns:p14="http://schemas.microsoft.com/office/powerpoint/2010/main" val="1656513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tx2"/>
                </a:solidFill>
              </a:rPr>
              <a:t>I want to share some useful definitions you will probably have heard before </a:t>
            </a:r>
          </a:p>
          <a:p>
            <a:pPr marL="0" indent="0">
              <a:buNone/>
            </a:pPr>
            <a:endParaRPr lang="en-GB" sz="1200" dirty="0">
              <a:solidFill>
                <a:schemeClr val="tx2"/>
              </a:solidFill>
            </a:endParaRPr>
          </a:p>
        </p:txBody>
      </p:sp>
      <p:sp>
        <p:nvSpPr>
          <p:cNvPr id="4" name="Slide Number Placeholder 3"/>
          <p:cNvSpPr>
            <a:spLocks noGrp="1"/>
          </p:cNvSpPr>
          <p:nvPr>
            <p:ph type="sldNum" sz="quarter" idx="10"/>
          </p:nvPr>
        </p:nvSpPr>
        <p:spPr/>
        <p:txBody>
          <a:bodyPr/>
          <a:lstStyle/>
          <a:p>
            <a:fld id="{F4CB6AEA-C134-49D1-B67C-AC7D01AFBF0E}" type="slidenum">
              <a:rPr lang="en-GB" smtClean="0"/>
              <a:t>2</a:t>
            </a:fld>
            <a:endParaRPr lang="en-GB"/>
          </a:p>
        </p:txBody>
      </p:sp>
    </p:spTree>
    <p:extLst>
      <p:ext uri="{BB962C8B-B14F-4D97-AF65-F5344CB8AC3E}">
        <p14:creationId xmlns:p14="http://schemas.microsoft.com/office/powerpoint/2010/main" val="763961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sz="1200">
              <a:solidFill>
                <a:schemeClr val="tx2"/>
              </a:solidFill>
            </a:endParaRPr>
          </a:p>
        </p:txBody>
      </p:sp>
      <p:sp>
        <p:nvSpPr>
          <p:cNvPr id="4" name="Slide Number Placeholder 3"/>
          <p:cNvSpPr>
            <a:spLocks noGrp="1"/>
          </p:cNvSpPr>
          <p:nvPr>
            <p:ph type="sldNum" sz="quarter" idx="10"/>
          </p:nvPr>
        </p:nvSpPr>
        <p:spPr/>
        <p:txBody>
          <a:bodyPr/>
          <a:lstStyle/>
          <a:p>
            <a:fld id="{F4CB6AEA-C134-49D1-B67C-AC7D01AFBF0E}" type="slidenum">
              <a:rPr lang="en-GB" smtClean="0"/>
              <a:t>3</a:t>
            </a:fld>
            <a:endParaRPr lang="en-GB"/>
          </a:p>
        </p:txBody>
      </p:sp>
    </p:spTree>
    <p:extLst>
      <p:ext uri="{BB962C8B-B14F-4D97-AF65-F5344CB8AC3E}">
        <p14:creationId xmlns:p14="http://schemas.microsoft.com/office/powerpoint/2010/main" val="310895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GB" b="0" i="0" dirty="0">
                <a:effectLst/>
                <a:latin typeface="Arial" panose="020B0604020202020204" pitchFamily="34" charset="0"/>
                <a:cs typeface="Arial"/>
              </a:rPr>
            </a:br>
            <a:endParaRPr lang="en-GB" dirty="0"/>
          </a:p>
        </p:txBody>
      </p:sp>
      <p:sp>
        <p:nvSpPr>
          <p:cNvPr id="4" name="Slide Number Placeholder 3"/>
          <p:cNvSpPr>
            <a:spLocks noGrp="1"/>
          </p:cNvSpPr>
          <p:nvPr>
            <p:ph type="sldNum" sz="quarter" idx="5"/>
          </p:nvPr>
        </p:nvSpPr>
        <p:spPr/>
        <p:txBody>
          <a:bodyPr/>
          <a:lstStyle/>
          <a:p>
            <a:fld id="{6FA12721-4FA2-4D2E-A3C3-7A8CA9425CD4}" type="slidenum">
              <a:rPr lang="en-GB" smtClean="0"/>
              <a:t>4</a:t>
            </a:fld>
            <a:endParaRPr lang="en-GB"/>
          </a:p>
        </p:txBody>
      </p:sp>
    </p:spTree>
    <p:extLst>
      <p:ext uri="{BB962C8B-B14F-4D97-AF65-F5344CB8AC3E}">
        <p14:creationId xmlns:p14="http://schemas.microsoft.com/office/powerpoint/2010/main" val="1243064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Please click on the link to open the Bexley IASS Glossary of Terminology and Acronyms. </a:t>
            </a:r>
          </a:p>
          <a:p>
            <a:endParaRPr lang="en-US" dirty="0">
              <a:cs typeface="Calibri"/>
            </a:endParaRPr>
          </a:p>
          <a:p>
            <a:r>
              <a:rPr lang="en-US" dirty="0">
                <a:cs typeface="Calibri"/>
              </a:rPr>
              <a:t>If you cannot find what you need, please let us know. </a:t>
            </a:r>
          </a:p>
        </p:txBody>
      </p:sp>
      <p:sp>
        <p:nvSpPr>
          <p:cNvPr id="4" name="Slide Number Placeholder 3"/>
          <p:cNvSpPr>
            <a:spLocks noGrp="1"/>
          </p:cNvSpPr>
          <p:nvPr>
            <p:ph type="sldNum" sz="quarter" idx="5"/>
          </p:nvPr>
        </p:nvSpPr>
        <p:spPr/>
        <p:txBody>
          <a:bodyPr/>
          <a:lstStyle/>
          <a:p>
            <a:fld id="{D21E3CC2-0AA9-48A2-AC70-1CB7E30F42D3}" type="slidenum">
              <a:t>5</a:t>
            </a:fld>
            <a:endParaRPr lang="en-GB"/>
          </a:p>
        </p:txBody>
      </p:sp>
    </p:spTree>
    <p:extLst>
      <p:ext uri="{BB962C8B-B14F-4D97-AF65-F5344CB8AC3E}">
        <p14:creationId xmlns:p14="http://schemas.microsoft.com/office/powerpoint/2010/main" val="1892051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To support your understanding of the Law, regulations and Guidance in relation to Special Educational Needs and Disabilities we enclose here links to all relevant documents. </a:t>
            </a:r>
          </a:p>
          <a:p>
            <a:endParaRPr lang="en-US" dirty="0">
              <a:cs typeface="Calibri"/>
            </a:endParaRPr>
          </a:p>
          <a:p>
            <a:r>
              <a:rPr lang="en-US" dirty="0">
                <a:cs typeface="Calibri"/>
              </a:rPr>
              <a:t>Where possible we have included an Easy Read version of the Law, Guidance and regulations. </a:t>
            </a:r>
          </a:p>
        </p:txBody>
      </p:sp>
      <p:sp>
        <p:nvSpPr>
          <p:cNvPr id="4" name="Slide Number Placeholder 3"/>
          <p:cNvSpPr>
            <a:spLocks noGrp="1"/>
          </p:cNvSpPr>
          <p:nvPr>
            <p:ph type="sldNum" sz="quarter" idx="5"/>
          </p:nvPr>
        </p:nvSpPr>
        <p:spPr/>
        <p:txBody>
          <a:bodyPr/>
          <a:lstStyle/>
          <a:p>
            <a:fld id="{D21E3CC2-0AA9-48A2-AC70-1CB7E30F42D3}" type="slidenum">
              <a:t>6</a:t>
            </a:fld>
            <a:endParaRPr lang="en-GB"/>
          </a:p>
        </p:txBody>
      </p:sp>
    </p:spTree>
    <p:extLst>
      <p:ext uri="{BB962C8B-B14F-4D97-AF65-F5344CB8AC3E}">
        <p14:creationId xmlns:p14="http://schemas.microsoft.com/office/powerpoint/2010/main" val="3849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GB" dirty="0"/>
              <a:t>1. "We don’t have to have a SEN Register"</a:t>
            </a:r>
            <a:br>
              <a:rPr lang="en-GB" dirty="0">
                <a:cs typeface="+mn-lt"/>
              </a:rPr>
            </a:br>
            <a:r>
              <a:rPr lang="en-GB" dirty="0"/>
              <a:t>What the code of practice says:</a:t>
            </a:r>
          </a:p>
          <a:p>
            <a:pPr marL="0" indent="0">
              <a:buNone/>
            </a:pPr>
            <a:r>
              <a:rPr lang="en-GB" dirty="0"/>
              <a:t> Schools should record what SEN they have identified a child as having, what outcomes they expect the child to achieve with special educational provision, and what provision is being put in place to reach those outcomes in an SEN Support record. </a:t>
            </a:r>
          </a:p>
          <a:p>
            <a:endParaRPr lang="en-GB" dirty="0"/>
          </a:p>
          <a:p>
            <a:r>
              <a:rPr lang="en-GB" dirty="0"/>
              <a:t>2. </a:t>
            </a:r>
            <a:r>
              <a:rPr lang="en-US" dirty="0"/>
              <a:t>"We don’t have to have IEPs anymore"</a:t>
            </a:r>
            <a:br>
              <a:rPr lang="en-US" dirty="0">
                <a:cs typeface="+mn-lt"/>
              </a:rPr>
            </a:br>
            <a:r>
              <a:rPr lang="en-GB" dirty="0"/>
              <a:t>All schools should record details</a:t>
            </a:r>
            <a:r>
              <a:rPr lang="en-GB" sz="1200" b="0" i="0" u="none" strike="noStrike" kern="1200" baseline="0" dirty="0">
                <a:solidFill>
                  <a:schemeClr val="tx1"/>
                </a:solidFill>
                <a:latin typeface="+mn-lt"/>
                <a:ea typeface="+mn-ea"/>
                <a:cs typeface="+mn-cs"/>
              </a:rPr>
              <a:t> of SEN, outcomes, teaching strategies and the involvement of specialists </a:t>
            </a:r>
            <a:r>
              <a:rPr lang="en-GB" dirty="0"/>
              <a:t>as</a:t>
            </a:r>
            <a:r>
              <a:rPr lang="en-GB" sz="1200" b="0" i="0" u="none" strike="noStrike" kern="1200" baseline="0" dirty="0">
                <a:solidFill>
                  <a:schemeClr val="tx1"/>
                </a:solidFill>
                <a:latin typeface="+mn-lt"/>
                <a:ea typeface="+mn-ea"/>
                <a:cs typeface="+mn-cs"/>
              </a:rPr>
              <a:t> part of this overall approach.</a:t>
            </a:r>
            <a:r>
              <a:rPr lang="en-GB" dirty="0"/>
              <a:t> </a:t>
            </a:r>
            <a:endParaRPr lang="en-GB" sz="1200" b="0" i="0" u="none" strike="noStrike" kern="1200" baseline="0" dirty="0">
              <a:solidFill>
                <a:schemeClr val="tx1"/>
              </a:solidFill>
              <a:latin typeface="+mn-lt"/>
              <a:cs typeface="Calibri"/>
            </a:endParaRPr>
          </a:p>
          <a:p>
            <a:r>
              <a:rPr lang="en-GB" sz="1200" b="0" i="0" u="none" strike="noStrike" kern="1200" baseline="0" dirty="0">
                <a:solidFill>
                  <a:schemeClr val="tx1"/>
                </a:solidFill>
                <a:latin typeface="+mn-lt"/>
                <a:ea typeface="+mn-ea"/>
                <a:cs typeface="+mn-cs"/>
              </a:rPr>
              <a:t>As outlined in ‘Involving parents and pupils in planning and reviewing progress’ from paragraph 6.63 above, the school should readily share this information with parents. It should be provided in a format that is accessible (for example, a note setting out the areas of discussion following a regular SEN support meeting or tracking data showing the pupil’s progress together with highlighted sections of a provision map that enables parents to see the support that has been provided). </a:t>
            </a:r>
          </a:p>
          <a:p>
            <a:endParaRPr lang="en-GB" dirty="0"/>
          </a:p>
          <a:p>
            <a:r>
              <a:rPr lang="en-GB" dirty="0"/>
              <a:t>3. </a:t>
            </a:r>
            <a:r>
              <a:rPr lang="en-US" dirty="0"/>
              <a:t>"If your child doesn’t have a diagnosis, they can’t get SEN Support"</a:t>
            </a:r>
            <a:br>
              <a:rPr lang="en-US" dirty="0">
                <a:cs typeface="+mn-lt"/>
              </a:rPr>
            </a:br>
            <a:r>
              <a:rPr lang="en-GB" sz="1200" b="0" i="0" u="none" strike="noStrike" kern="1200" baseline="0" dirty="0">
                <a:solidFill>
                  <a:schemeClr val="tx1"/>
                </a:solidFill>
                <a:latin typeface="+mn-lt"/>
                <a:ea typeface="+mn-ea"/>
                <a:cs typeface="+mn-cs"/>
              </a:rPr>
              <a:t>Every school is required to identify and address the SEN of the pupils that they support. Mainstream schools, which in this chapter includes maintained schools and academies that are not special schools, maintained nursery schools, 16 to19 academies, alternative provision academies and Pupil Referral Units (PRUs), </a:t>
            </a:r>
            <a:r>
              <a:rPr lang="en-GB" sz="1200" b="1" i="0" u="none" strike="noStrike" kern="1200" baseline="0" dirty="0">
                <a:solidFill>
                  <a:schemeClr val="tx1"/>
                </a:solidFill>
                <a:latin typeface="+mn-lt"/>
                <a:ea typeface="+mn-ea"/>
                <a:cs typeface="+mn-cs"/>
              </a:rPr>
              <a:t>must</a:t>
            </a:r>
            <a:r>
              <a:rPr lang="en-GB" sz="1200" b="0" i="0" u="none" strike="noStrike" kern="1200" baseline="0" dirty="0">
                <a:solidFill>
                  <a:schemeClr val="tx1"/>
                </a:solidFill>
                <a:latin typeface="+mn-lt"/>
                <a:ea typeface="+mn-ea"/>
                <a:cs typeface="+mn-cs"/>
              </a:rPr>
              <a:t>:</a:t>
            </a:r>
            <a:r>
              <a:rPr lang="en-GB" dirty="0"/>
              <a:t> </a:t>
            </a:r>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use their best endeavours to make sure that a child with SEN gets the support they need – this means doing everything they can to meet children and young people’s SEN</a:t>
            </a:r>
            <a:r>
              <a:rPr lang="en-GB" dirty="0"/>
              <a:t> </a:t>
            </a:r>
            <a:endParaRPr lang="en-GB" sz="1200" b="0" i="0" u="none" strike="noStrike" kern="1200" baseline="0" dirty="0">
              <a:solidFill>
                <a:schemeClr val="tx1"/>
              </a:solidFill>
              <a:latin typeface="+mn-lt"/>
              <a:cs typeface="Calibri"/>
            </a:endParaRPr>
          </a:p>
          <a:p>
            <a:r>
              <a:rPr lang="en-GB" dirty="0"/>
              <a:t>Definition of SEN-</a:t>
            </a:r>
            <a:r>
              <a:rPr lang="en-GB" baseline="0" dirty="0"/>
              <a:t>  </a:t>
            </a:r>
            <a:r>
              <a:rPr lang="en-GB" sz="1200" b="0" i="0" u="none" strike="noStrike" kern="1200" baseline="0" dirty="0">
                <a:solidFill>
                  <a:schemeClr val="tx1"/>
                </a:solidFill>
                <a:latin typeface="+mn-lt"/>
                <a:ea typeface="+mn-ea"/>
                <a:cs typeface="+mn-cs"/>
              </a:rPr>
              <a:t>if he or she has a significantly greater difficulty in learning than the majority of others of the same age </a:t>
            </a:r>
          </a:p>
          <a:p>
            <a:r>
              <a:rPr lang="en-GB" sz="1200" b="0" i="0" u="none" strike="noStrike" kern="1200" baseline="0" dirty="0">
                <a:solidFill>
                  <a:schemeClr val="tx1"/>
                </a:solidFill>
                <a:latin typeface="+mn-lt"/>
                <a:ea typeface="+mn-ea"/>
                <a:cs typeface="+mn-cs"/>
              </a:rPr>
              <a:t> or receives SEP - is provision that is different from or additional to that normally available to pupils or students of the same age </a:t>
            </a:r>
          </a:p>
          <a:p>
            <a:endParaRPr lang="en-GB" dirty="0"/>
          </a:p>
          <a:p>
            <a:r>
              <a:rPr lang="en-GB" sz="1200" b="0" i="0" u="none" strike="noStrike" kern="1200" baseline="0" dirty="0">
                <a:solidFill>
                  <a:schemeClr val="tx1"/>
                </a:solidFill>
                <a:latin typeface="+mn-lt"/>
                <a:ea typeface="+mn-ea"/>
                <a:cs typeface="+mn-cs"/>
              </a:rPr>
              <a:t>4. </a:t>
            </a:r>
            <a:r>
              <a:rPr lang="en-US" dirty="0"/>
              <a:t>"Your child must have a certain number of ticks on the SEN Support Guidance to be able to get support"</a:t>
            </a:r>
            <a:br>
              <a:rPr lang="en-US" dirty="0">
                <a:cs typeface="+mn-lt"/>
              </a:rPr>
            </a:br>
            <a:r>
              <a:rPr lang="en-GB" sz="1200" b="0" i="0" u="none" strike="noStrike" kern="1200" baseline="0" dirty="0">
                <a:solidFill>
                  <a:schemeClr val="tx1"/>
                </a:solidFill>
                <a:latin typeface="+mn-lt"/>
                <a:ea typeface="+mn-ea"/>
                <a:cs typeface="+mn-cs"/>
              </a:rPr>
              <a:t>Guidance </a:t>
            </a:r>
            <a:r>
              <a:rPr lang="en-GB" dirty="0"/>
              <a:t>states</a:t>
            </a:r>
            <a:r>
              <a:rPr lang="en-GB" sz="1200" b="0" i="0" u="none" strike="noStrike" kern="1200" baseline="0" dirty="0">
                <a:solidFill>
                  <a:schemeClr val="tx1"/>
                </a:solidFill>
                <a:latin typeface="+mn-lt"/>
                <a:ea typeface="+mn-ea"/>
                <a:cs typeface="+mn-cs"/>
              </a:rPr>
              <a:t>:</a:t>
            </a:r>
            <a:endParaRPr lang="en-GB" sz="1200" b="0" i="0" u="none" strike="noStrike" kern="1200" baseline="0" dirty="0">
              <a:solidFill>
                <a:schemeClr val="tx1"/>
              </a:solidFill>
              <a:latin typeface="+mn-lt"/>
              <a:cs typeface="Calibri"/>
            </a:endParaRPr>
          </a:p>
          <a:p>
            <a:r>
              <a:rPr lang="en-GB" sz="1200" b="0" i="0" u="none" strike="noStrike" kern="1200" baseline="0" dirty="0">
                <a:solidFill>
                  <a:schemeClr val="tx1"/>
                </a:solidFill>
                <a:latin typeface="+mn-lt"/>
                <a:ea typeface="+mn-ea"/>
                <a:cs typeface="+mn-cs"/>
              </a:rPr>
              <a:t>Remember the checklists are guidance and not criteria for SEN support. </a:t>
            </a:r>
            <a:endParaRPr lang="en-GB" dirty="0"/>
          </a:p>
        </p:txBody>
      </p:sp>
      <p:sp>
        <p:nvSpPr>
          <p:cNvPr id="4" name="Slide Number Placeholder 3"/>
          <p:cNvSpPr>
            <a:spLocks noGrp="1"/>
          </p:cNvSpPr>
          <p:nvPr>
            <p:ph type="sldNum" sz="quarter" idx="10"/>
          </p:nvPr>
        </p:nvSpPr>
        <p:spPr/>
        <p:txBody>
          <a:bodyPr/>
          <a:lstStyle/>
          <a:p>
            <a:fld id="{731B9A1A-B455-40C1-B846-77082533FD50}" type="slidenum">
              <a:rPr lang="en-GB" smtClean="0"/>
              <a:t>8</a:t>
            </a:fld>
            <a:endParaRPr lang="en-GB"/>
          </a:p>
        </p:txBody>
      </p:sp>
    </p:spTree>
    <p:extLst>
      <p:ext uri="{BB962C8B-B14F-4D97-AF65-F5344CB8AC3E}">
        <p14:creationId xmlns:p14="http://schemas.microsoft.com/office/powerpoint/2010/main" val="3444991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GB" dirty="0"/>
              <a:t>Comments 1 </a:t>
            </a:r>
            <a:r>
              <a:rPr lang="en-GB" baseline="0" dirty="0"/>
              <a:t>&amp; </a:t>
            </a:r>
            <a:r>
              <a:rPr lang="en-GB" dirty="0"/>
              <a:t>2. </a:t>
            </a:r>
            <a:endParaRPr lang="en-US" dirty="0"/>
          </a:p>
          <a:p>
            <a:r>
              <a:rPr lang="en-GB" dirty="0"/>
              <a:t>"You only get on the SEN register if you are two years behind"</a:t>
            </a:r>
            <a:endParaRPr lang="en-US" dirty="0">
              <a:cs typeface="Calibri" panose="020F0502020204030204"/>
            </a:endParaRPr>
          </a:p>
          <a:p>
            <a:pPr>
              <a:spcBef>
                <a:spcPct val="20000"/>
              </a:spcBef>
            </a:pPr>
            <a:r>
              <a:rPr lang="en-GB" dirty="0"/>
              <a:t>"He’s doing better than some of the children in the class so does not need support"</a:t>
            </a:r>
            <a:endParaRPr lang="en-GB" dirty="0">
              <a:cs typeface="Calibri"/>
            </a:endParaRPr>
          </a:p>
          <a:p>
            <a:r>
              <a:rPr lang="en-GB" dirty="0"/>
              <a:t>These comments relate to a child' progress</a:t>
            </a:r>
            <a:r>
              <a:rPr lang="en-GB" sz="1200" b="0" i="0" u="none" strike="noStrike" kern="1200" baseline="0" dirty="0">
                <a:solidFill>
                  <a:schemeClr val="tx1"/>
                </a:solidFill>
                <a:latin typeface="+mn-lt"/>
                <a:ea typeface="+mn-ea"/>
                <a:cs typeface="+mn-cs"/>
              </a:rPr>
              <a:t> </a:t>
            </a:r>
            <a:r>
              <a:rPr lang="en-GB" dirty="0"/>
              <a:t>and the Code of Practice is clear (Code of Practice, 2015 Section 6.17). The Code does not specify how far behind a child "should be" before a school acts ….</a:t>
            </a:r>
            <a:br>
              <a:rPr lang="en-GB" dirty="0">
                <a:cs typeface="+mn-lt"/>
              </a:rPr>
            </a:br>
            <a:r>
              <a:rPr lang="en-GB" dirty="0">
                <a:cs typeface="Calibri"/>
              </a:rPr>
              <a:t>The Code states:</a:t>
            </a:r>
            <a:endParaRPr lang="en-GB" sz="1200" b="0" i="0" u="none" strike="noStrike" kern="1200" baseline="0" dirty="0">
              <a:solidFill>
                <a:schemeClr val="tx1"/>
              </a:solidFill>
              <a:latin typeface="+mn-lt"/>
              <a:cs typeface="Calibri"/>
            </a:endParaRPr>
          </a:p>
          <a:p>
            <a:r>
              <a:rPr lang="en-GB" sz="1200" b="0" i="0" u="none" strike="noStrike" kern="1200" baseline="0" dirty="0">
                <a:solidFill>
                  <a:schemeClr val="tx1"/>
                </a:solidFill>
                <a:latin typeface="+mn-lt"/>
                <a:ea typeface="+mn-ea"/>
                <a:cs typeface="+mn-cs"/>
              </a:rPr>
              <a:t>• is significantly slower than that of peers starting from the same baseline; </a:t>
            </a:r>
          </a:p>
          <a:p>
            <a:r>
              <a:rPr lang="en-GB" sz="1200" b="0" i="0" u="none" strike="noStrike" kern="1200" baseline="0" dirty="0">
                <a:solidFill>
                  <a:schemeClr val="tx1"/>
                </a:solidFill>
                <a:latin typeface="+mn-lt"/>
                <a:ea typeface="+mn-ea"/>
                <a:cs typeface="+mn-cs"/>
              </a:rPr>
              <a:t>• fails to match or better the child’s previous rate of progress; </a:t>
            </a:r>
          </a:p>
          <a:p>
            <a:r>
              <a:rPr lang="en-GB" sz="1200" b="0" i="0" u="none" strike="noStrike" kern="1200" baseline="0" dirty="0">
                <a:solidFill>
                  <a:schemeClr val="tx1"/>
                </a:solidFill>
                <a:latin typeface="+mn-lt"/>
                <a:ea typeface="+mn-ea"/>
                <a:cs typeface="+mn-cs"/>
              </a:rPr>
              <a:t>• fails to close the attainment gap between the child and their peers; </a:t>
            </a:r>
          </a:p>
          <a:p>
            <a:r>
              <a:rPr lang="en-GB" sz="1200" b="0" i="0" u="none" strike="noStrike" kern="1200" baseline="0" dirty="0">
                <a:solidFill>
                  <a:schemeClr val="tx1"/>
                </a:solidFill>
                <a:latin typeface="+mn-lt"/>
                <a:ea typeface="+mn-ea"/>
                <a:cs typeface="+mn-cs"/>
              </a:rPr>
              <a:t>• widens the attainment gap. </a:t>
            </a:r>
          </a:p>
          <a:p>
            <a:r>
              <a:rPr lang="en-GB" dirty="0"/>
              <a:t> </a:t>
            </a:r>
            <a:endParaRPr lang="en-GB" sz="1200" b="0" i="0" u="none" strike="noStrike" kern="1200" baseline="0" dirty="0">
              <a:solidFill>
                <a:schemeClr val="tx1"/>
              </a:solidFill>
              <a:latin typeface="+mn-lt"/>
              <a:cs typeface="Calibri"/>
            </a:endParaRPr>
          </a:p>
          <a:p>
            <a:endParaRPr lang="en-GB" sz="1200" b="0" i="0" u="none" strike="noStrike" kern="1200" baseline="0" dirty="0">
              <a:solidFill>
                <a:schemeClr val="tx1"/>
              </a:solidFill>
              <a:latin typeface="+mn-lt"/>
              <a:ea typeface="+mn-ea"/>
              <a:cs typeface="+mn-cs"/>
            </a:endParaRPr>
          </a:p>
          <a:p>
            <a:r>
              <a:rPr lang="en-GB" dirty="0"/>
              <a:t>3. "We can’t assess for dyslexia – you have to go privately for this"</a:t>
            </a:r>
            <a:endParaRPr lang="en-GB" sz="1200" b="0" i="0" u="none" strike="noStrike" kern="1200" baseline="0" dirty="0">
              <a:cs typeface="+mn-lt"/>
            </a:endParaRPr>
          </a:p>
          <a:p>
            <a:r>
              <a:rPr lang="en-GB" dirty="0"/>
              <a:t>Schools and colleges </a:t>
            </a:r>
            <a:r>
              <a:rPr lang="en-GB" b="1" dirty="0"/>
              <a:t>must </a:t>
            </a:r>
            <a:r>
              <a:rPr lang="en-GB" dirty="0"/>
              <a:t>use their best endeavours to ensure that such provision is made for those who need it. </a:t>
            </a:r>
          </a:p>
          <a:p>
            <a:r>
              <a:rPr lang="en-GB" dirty="0"/>
              <a:t>Sen Code 6.2 states -  </a:t>
            </a:r>
            <a:r>
              <a:rPr lang="en-GB" sz="1200" b="0" i="0" u="none" strike="noStrike" kern="1200" baseline="0" dirty="0">
                <a:solidFill>
                  <a:schemeClr val="tx1"/>
                </a:solidFill>
                <a:latin typeface="+mn-lt"/>
                <a:ea typeface="+mn-ea"/>
                <a:cs typeface="+mn-cs"/>
              </a:rPr>
              <a:t>Every school is required to identify and address the SEN of the pupils that they support. Mainstream schools, which in this chapter includes maintained schools and academies that are not special schools, maintained nursery schools, 16 to19 academies, alternative provision academies and Pupil Referral Units (PRUs), </a:t>
            </a:r>
            <a:r>
              <a:rPr lang="en-GB" sz="1200" b="1" i="0" u="none" strike="noStrike" kern="1200" baseline="0" dirty="0">
                <a:solidFill>
                  <a:schemeClr val="tx1"/>
                </a:solidFill>
                <a:latin typeface="+mn-lt"/>
                <a:ea typeface="+mn-ea"/>
                <a:cs typeface="+mn-cs"/>
              </a:rPr>
              <a:t>must</a:t>
            </a:r>
            <a:r>
              <a:rPr lang="en-GB" sz="1200" b="0" i="0" u="none" strike="noStrike" kern="1200" baseline="0" dirty="0">
                <a:solidFill>
                  <a:schemeClr val="tx1"/>
                </a:solidFill>
                <a:latin typeface="+mn-lt"/>
                <a:ea typeface="+mn-ea"/>
                <a:cs typeface="+mn-cs"/>
              </a:rPr>
              <a:t>:</a:t>
            </a:r>
            <a:r>
              <a:rPr lang="en-GB" dirty="0"/>
              <a:t> </a:t>
            </a:r>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 use their best endeavours to make sure that a child with SEN gets the support they need – this means doing everything they can to meet children and young people’s SEN </a:t>
            </a:r>
          </a:p>
          <a:p>
            <a:endParaRPr lang="en-GB" dirty="0"/>
          </a:p>
          <a:p>
            <a:endParaRPr lang="en-GB" dirty="0"/>
          </a:p>
          <a:p>
            <a:r>
              <a:rPr lang="en-GB" sz="1200" b="0" i="0" u="none" strike="noStrike" kern="1200" baseline="0" dirty="0">
                <a:solidFill>
                  <a:schemeClr val="tx1"/>
                </a:solidFill>
                <a:latin typeface="+mn-lt"/>
                <a:ea typeface="+mn-ea"/>
                <a:cs typeface="+mn-cs"/>
              </a:rPr>
              <a:t>4.</a:t>
            </a:r>
            <a:r>
              <a:rPr lang="en-GB" dirty="0"/>
              <a:t>  "The 3 parents evening is extra to the 3 SEN review meetings"</a:t>
            </a:r>
            <a:br>
              <a:rPr lang="en-GB" dirty="0">
                <a:cs typeface="+mn-lt"/>
              </a:rPr>
            </a:br>
            <a:r>
              <a:rPr lang="en-GB" dirty="0"/>
              <a:t>You are entitled to 3 meetings per year with the school. </a:t>
            </a:r>
          </a:p>
          <a:p>
            <a:r>
              <a:rPr lang="en-GB" dirty="0"/>
              <a:t>SEN CODE: 6.67</a:t>
            </a:r>
            <a:r>
              <a:rPr lang="en-GB" sz="1200" b="0" i="0" u="none" strike="noStrike" kern="1200" baseline="0" dirty="0">
                <a:solidFill>
                  <a:schemeClr val="tx1"/>
                </a:solidFill>
                <a:latin typeface="+mn-lt"/>
                <a:ea typeface="+mn-ea"/>
                <a:cs typeface="+mn-cs"/>
              </a:rPr>
              <a:t> </a:t>
            </a:r>
            <a:r>
              <a:rPr lang="en-GB" dirty="0"/>
              <a:t>states discussions</a:t>
            </a:r>
            <a:r>
              <a:rPr lang="en-GB" sz="1200" b="0" i="0" u="none" strike="noStrike" kern="1200" baseline="0" dirty="0">
                <a:solidFill>
                  <a:schemeClr val="tx1"/>
                </a:solidFill>
                <a:latin typeface="+mn-lt"/>
                <a:ea typeface="+mn-ea"/>
                <a:cs typeface="+mn-cs"/>
              </a:rPr>
              <a:t> should be led by a teacher with good knowledge and understanding of the pupil who is aware of their needs and attainment. This will usually be the class teacher or form tutor, supported by the SENCO. It should provide an opportunity for the parent to share their concerns and, together with the teacher, agree their aspirations for the pupil.</a:t>
            </a:r>
            <a:r>
              <a:rPr lang="en-GB" dirty="0"/>
              <a:t> </a:t>
            </a:r>
            <a:br>
              <a:rPr lang="en-GB" dirty="0">
                <a:cs typeface="+mn-lt"/>
              </a:rPr>
            </a:br>
            <a:endParaRPr lang="en-GB" sz="1200" b="0" i="0" u="none" strike="noStrike" kern="1200" baseline="0">
              <a:solidFill>
                <a:schemeClr val="tx1"/>
              </a:solidFill>
              <a:latin typeface="+mn-lt"/>
              <a:cs typeface="Calibri"/>
            </a:endParaRPr>
          </a:p>
          <a:p>
            <a:r>
              <a:rPr lang="en-GB" dirty="0"/>
              <a:t>Sen Code 6.69 </a:t>
            </a:r>
            <a:r>
              <a:rPr lang="en-GB" sz="1200" b="0" i="0" u="none" strike="noStrike" kern="1200" baseline="0" dirty="0">
                <a:solidFill>
                  <a:schemeClr val="tx1"/>
                </a:solidFill>
                <a:latin typeface="+mn-lt"/>
                <a:ea typeface="+mn-ea"/>
                <a:cs typeface="+mn-cs"/>
              </a:rPr>
              <a:t>These discussions will need to allow sufficient time to explore the parents’ views and to plan effectively. Meetings should, wherever possible, be aligned with the normal cycle of discussions with parents of all pupils. They will, however, be longer than most parent-teacher meetings.</a:t>
            </a:r>
            <a:r>
              <a:rPr lang="en-GB" dirty="0"/>
              <a:t> </a:t>
            </a:r>
            <a:endParaRPr lang="en-GB" sz="1200" b="0" i="0" u="none" strike="noStrike" kern="1200" baseline="0" dirty="0">
              <a:solidFill>
                <a:schemeClr val="tx1"/>
              </a:solidFill>
              <a:latin typeface="+mn-lt"/>
              <a:cs typeface="Calibri"/>
            </a:endParaRPr>
          </a:p>
          <a:p>
            <a:r>
              <a:rPr lang="en-GB" dirty="0"/>
              <a:t>Sen Code 6.70 </a:t>
            </a:r>
            <a:r>
              <a:rPr lang="en-GB" sz="1200" b="0" i="0" u="none" strike="noStrike" kern="1200" baseline="0" dirty="0">
                <a:solidFill>
                  <a:schemeClr val="tx1"/>
                </a:solidFill>
                <a:latin typeface="+mn-lt"/>
                <a:ea typeface="+mn-ea"/>
                <a:cs typeface="+mn-cs"/>
              </a:rPr>
              <a:t>The views of the pupil should be included in these discussions.</a:t>
            </a:r>
            <a:r>
              <a:rPr lang="en-GB" dirty="0"/>
              <a:t>  </a:t>
            </a:r>
            <a:endParaRPr lang="en-GB" sz="1200" b="0" i="0" u="none" strike="noStrike" kern="1200" baseline="0" dirty="0">
              <a:solidFill>
                <a:schemeClr val="tx1"/>
              </a:solidFill>
              <a:latin typeface="+mn-lt"/>
              <a:cs typeface="Calibri"/>
            </a:endParaRPr>
          </a:p>
          <a:p>
            <a:endParaRPr lang="en-GB" dirty="0"/>
          </a:p>
        </p:txBody>
      </p:sp>
      <p:sp>
        <p:nvSpPr>
          <p:cNvPr id="4" name="Slide Number Placeholder 3"/>
          <p:cNvSpPr>
            <a:spLocks noGrp="1"/>
          </p:cNvSpPr>
          <p:nvPr>
            <p:ph type="sldNum" sz="quarter" idx="10"/>
          </p:nvPr>
        </p:nvSpPr>
        <p:spPr/>
        <p:txBody>
          <a:bodyPr/>
          <a:lstStyle/>
          <a:p>
            <a:fld id="{731B9A1A-B455-40C1-B846-77082533FD50}" type="slidenum">
              <a:rPr lang="en-GB" smtClean="0"/>
              <a:t>9</a:t>
            </a:fld>
            <a:endParaRPr lang="en-GB"/>
          </a:p>
        </p:txBody>
      </p:sp>
    </p:spTree>
    <p:extLst>
      <p:ext uri="{BB962C8B-B14F-4D97-AF65-F5344CB8AC3E}">
        <p14:creationId xmlns:p14="http://schemas.microsoft.com/office/powerpoint/2010/main" val="2297674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a:p>
            <a:r>
              <a:rPr lang="en-GB" dirty="0"/>
              <a:t>1. "Targets must be learning/academic targets"</a:t>
            </a:r>
            <a:br>
              <a:rPr lang="en-GB" dirty="0">
                <a:cs typeface="+mn-lt"/>
              </a:rPr>
            </a:br>
            <a:r>
              <a:rPr lang="en-GB" dirty="0"/>
              <a:t>There are 4 broad areas of SEN Need as identified by the Dept for Education and Behaviour / social communication support might be key for SEMHS  or ASC youngsters.</a:t>
            </a:r>
            <a:br>
              <a:rPr lang="en-GB" dirty="0">
                <a:cs typeface="+mn-lt"/>
              </a:rPr>
            </a:br>
            <a:r>
              <a:rPr lang="en-GB" dirty="0">
                <a:cs typeface="Calibri"/>
              </a:rPr>
              <a:t>The broad areas of need are: </a:t>
            </a:r>
            <a:br>
              <a:rPr lang="en-GB" dirty="0">
                <a:cs typeface="+mn-lt"/>
              </a:rPr>
            </a:br>
            <a:r>
              <a:rPr lang="en-GB" dirty="0"/>
              <a:t>Communicating and interacting </a:t>
            </a:r>
            <a:endParaRPr lang="en-GB" dirty="0">
              <a:cs typeface="Calibri"/>
            </a:endParaRPr>
          </a:p>
          <a:p>
            <a:r>
              <a:rPr lang="en-GB" dirty="0"/>
              <a:t>For example, where children and young people have speech, language and communication difficulties which make it difficult for them to make sense of language or to understand how to communicate effectively and appropriately with others. </a:t>
            </a:r>
            <a:endParaRPr lang="en-GB" dirty="0">
              <a:cs typeface="Calibri"/>
            </a:endParaRPr>
          </a:p>
          <a:p>
            <a:r>
              <a:rPr lang="en-GB" dirty="0"/>
              <a:t>  </a:t>
            </a:r>
            <a:endParaRPr lang="en-GB" dirty="0">
              <a:cs typeface="Calibri"/>
            </a:endParaRPr>
          </a:p>
          <a:p>
            <a:r>
              <a:rPr lang="en-GB" dirty="0"/>
              <a:t>Cognition and learning </a:t>
            </a:r>
            <a:endParaRPr lang="en-GB" dirty="0">
              <a:cs typeface="Calibri"/>
            </a:endParaRPr>
          </a:p>
          <a:p>
            <a:r>
              <a:rPr lang="en-GB" dirty="0"/>
              <a:t>For example, where children and young people learn at a slower pace than others their age, have difficulty in understanding and/or organisation and memory skills, or have a specific difficulty affecting one particular part of their learning such as in literacy or numeracy. </a:t>
            </a:r>
            <a:endParaRPr lang="en-GB" dirty="0">
              <a:cs typeface="Calibri"/>
            </a:endParaRPr>
          </a:p>
          <a:p>
            <a:r>
              <a:rPr lang="en-GB" dirty="0"/>
              <a:t>  </a:t>
            </a:r>
            <a:endParaRPr lang="en-GB" dirty="0">
              <a:cs typeface="Calibri"/>
            </a:endParaRPr>
          </a:p>
          <a:p>
            <a:r>
              <a:rPr lang="en-GB" dirty="0"/>
              <a:t>Social, emotional and mental health difficulties </a:t>
            </a:r>
            <a:endParaRPr lang="en-GB" dirty="0">
              <a:cs typeface="Calibri"/>
            </a:endParaRPr>
          </a:p>
          <a:p>
            <a:r>
              <a:rPr lang="en-GB" dirty="0"/>
              <a:t>For example, where children and young people have difficulty in managing their relationships with other people, are withdrawn, or if they behave in ways that may hinder their and other children’s learning and/or that have an impact on their health and wellbeing. (Pastoral care) </a:t>
            </a:r>
            <a:endParaRPr lang="en-GB" dirty="0">
              <a:cs typeface="Calibri"/>
            </a:endParaRPr>
          </a:p>
          <a:p>
            <a:r>
              <a:rPr lang="en-GB" dirty="0"/>
              <a:t>  </a:t>
            </a:r>
            <a:endParaRPr lang="en-GB" dirty="0">
              <a:cs typeface="Calibri"/>
            </a:endParaRPr>
          </a:p>
          <a:p>
            <a:r>
              <a:rPr lang="en-GB" dirty="0"/>
              <a:t>Sensory and/or physical needs </a:t>
            </a:r>
            <a:endParaRPr lang="en-GB" dirty="0">
              <a:cs typeface="Calibri"/>
            </a:endParaRPr>
          </a:p>
          <a:p>
            <a:r>
              <a:rPr lang="en-GB" dirty="0"/>
              <a:t>For example, children and young people with visual and/or hearing impairments, or a physical need that can give rise to difficulties in accessing learning without appropriate support and equipment. </a:t>
            </a:r>
            <a:endParaRPr lang="en-GB" dirty="0">
              <a:cs typeface="Calibri"/>
            </a:endParaRPr>
          </a:p>
          <a:p>
            <a:r>
              <a:rPr lang="en-GB" dirty="0"/>
              <a:t>  </a:t>
            </a:r>
            <a:endParaRPr lang="en-GB" dirty="0">
              <a:cs typeface="Calibri"/>
            </a:endParaRPr>
          </a:p>
          <a:p>
            <a:r>
              <a:rPr lang="en-GB" dirty="0"/>
              <a:t>Some children and young people may have SEN that covers more than one of these areas. </a:t>
            </a:r>
            <a:endParaRPr lang="en-GB" dirty="0">
              <a:cs typeface="Calibri"/>
            </a:endParaRPr>
          </a:p>
          <a:p>
            <a:endParaRPr lang="en-GB" dirty="0"/>
          </a:p>
          <a:p>
            <a:r>
              <a:rPr lang="en-GB" dirty="0"/>
              <a:t>2. "The SEN budget has been spent so we cannot get any more professionals/services in"</a:t>
            </a:r>
            <a:br>
              <a:rPr lang="en-GB" dirty="0">
                <a:cs typeface="+mn-lt"/>
              </a:rPr>
            </a:br>
            <a:r>
              <a:rPr lang="en-GB" dirty="0"/>
              <a:t>This is covered by best endeavours duties, requirement to involve external professionals / services </a:t>
            </a:r>
            <a:endParaRPr lang="en-GB" dirty="0">
              <a:cs typeface="Calibri"/>
            </a:endParaRPr>
          </a:p>
          <a:p>
            <a:r>
              <a:rPr lang="en-GB" dirty="0"/>
              <a:t>Where a pupil continues to make less than expected progress, despite evidence-based support and interventions that are matched to the pupil’s area of need, the school should consider involving specialists, including those secured by the school itself or from outside agencies. </a:t>
            </a:r>
          </a:p>
          <a:p>
            <a:endParaRPr lang="en-GB" dirty="0"/>
          </a:p>
          <a:p>
            <a:r>
              <a:rPr lang="en-GB" dirty="0"/>
              <a:t>3. "Your child cannot come on the school trip because he will be too disruptive"</a:t>
            </a:r>
            <a:br>
              <a:rPr lang="en-GB" dirty="0">
                <a:cs typeface="+mn-lt"/>
              </a:rPr>
            </a:br>
            <a:r>
              <a:rPr lang="en-GB" dirty="0"/>
              <a:t>Reasonable adjustments under the equalities Act 2010 might apply here: </a:t>
            </a:r>
            <a:endParaRPr lang="en-GB" dirty="0">
              <a:cs typeface="Calibri"/>
            </a:endParaRPr>
          </a:p>
          <a:p>
            <a:r>
              <a:rPr lang="en-GB" dirty="0"/>
              <a:t>Reasonable adjustments may include:</a:t>
            </a:r>
            <a:endParaRPr lang="en-GB" dirty="0">
              <a:cs typeface="Calibri"/>
            </a:endParaRPr>
          </a:p>
          <a:p>
            <a:pPr marL="171450" indent="-171450">
              <a:buFont typeface="Arial"/>
              <a:buChar char="•"/>
            </a:pPr>
            <a:r>
              <a:rPr lang="en-GB" dirty="0"/>
              <a:t>thinking about alternative trips to the ones previously arranged by the school,</a:t>
            </a:r>
            <a:endParaRPr lang="en-GB" dirty="0">
              <a:cs typeface="Calibri"/>
            </a:endParaRPr>
          </a:p>
          <a:p>
            <a:pPr marL="171450" indent="-171450">
              <a:buFont typeface="Arial"/>
              <a:buChar char="•"/>
            </a:pPr>
            <a:r>
              <a:rPr lang="en-GB" dirty="0"/>
              <a:t>providing additional assistance, such as asking a learning assistant who supports the child in school to go with the child on the visit, to enable the disabled pupil to attend.</a:t>
            </a:r>
            <a:endParaRPr lang="en-GB" dirty="0">
              <a:cs typeface="Calibri"/>
            </a:endParaRPr>
          </a:p>
          <a:p>
            <a:r>
              <a:rPr lang="en-GB" dirty="0"/>
              <a:t>The Act does not override health and safety legislation. Schools may still need to undertake risk assessments to ensure all pupils attending the trip are safe.</a:t>
            </a:r>
            <a:endParaRPr lang="en-GB" dirty="0">
              <a:cs typeface="Calibri"/>
            </a:endParaRPr>
          </a:p>
          <a:p>
            <a:r>
              <a:rPr lang="en-GB" dirty="0"/>
              <a:t>The Equality and Human Rights Commission have produced </a:t>
            </a:r>
            <a:r>
              <a:rPr lang="en-GB" u="sng" dirty="0">
                <a:hlinkClick r:id="rId3"/>
              </a:rPr>
              <a:t>guidance</a:t>
            </a:r>
            <a:r>
              <a:rPr lang="en-GB" dirty="0"/>
              <a:t> for schools detailing the duties of schools under the Act. Guidance about reasonable adjustments for disabled pupils can be found </a:t>
            </a:r>
            <a:r>
              <a:rPr lang="en-GB" u="sng" dirty="0">
                <a:hlinkClick r:id="rId4"/>
              </a:rPr>
              <a:t>here</a:t>
            </a:r>
            <a:r>
              <a:rPr lang="en-GB" dirty="0"/>
              <a:t>.  (Pages 11, 19, 23 and 27 include information about the reasonable adjustments duty relating to residential school trips).</a:t>
            </a:r>
            <a:endParaRPr lang="en-GB" dirty="0">
              <a:cs typeface="Calibri"/>
            </a:endParaRPr>
          </a:p>
          <a:p>
            <a:endParaRPr lang="en-GB" dirty="0">
              <a:cs typeface="Calibri"/>
            </a:endParaRPr>
          </a:p>
          <a:p>
            <a:endParaRPr lang="en-GB" dirty="0"/>
          </a:p>
          <a:p>
            <a:r>
              <a:rPr lang="en-GB" dirty="0"/>
              <a:t>4. "If you don’t accept reduced timetable, we will have no choice but to permanently exclude your child"</a:t>
            </a:r>
            <a:br>
              <a:rPr lang="en-GB" dirty="0">
                <a:cs typeface="+mn-lt"/>
              </a:rPr>
            </a:br>
            <a:r>
              <a:rPr lang="en-GB" dirty="0"/>
              <a:t>Reasonable adjustments under equalities and under exclusions guidance for schools applies here:</a:t>
            </a:r>
            <a:endParaRPr lang="en-GB" dirty="0">
              <a:cs typeface="Calibri"/>
            </a:endParaRPr>
          </a:p>
          <a:p>
            <a:r>
              <a:rPr lang="en-GB" dirty="0"/>
              <a:t>DfE Guidance is clear that all pupils of compulsory school age are entitled to a full-time education. In very exceptional circumstances and where it is in a pupil’s best interests, there may be a need for a</a:t>
            </a:r>
            <a:r>
              <a:rPr lang="en-GB" b="1" u="sng" dirty="0"/>
              <a:t> temporary reduced timetable </a:t>
            </a:r>
            <a:r>
              <a:rPr lang="en-GB" dirty="0"/>
              <a:t>to meet a pupil’s individual needs. For example, where a medical condition prevents a pupil from attending full-time education and a reduced timetable is considered as part of a re-integration package. </a:t>
            </a:r>
            <a:r>
              <a:rPr lang="en-GB" b="1" dirty="0"/>
              <a:t>“A reduced timetable should not be used to manage a pupil’s behaviour” </a:t>
            </a:r>
            <a:r>
              <a:rPr lang="en-GB" b="1" dirty="0">
                <a:hlinkClick r:id="rId5"/>
              </a:rPr>
              <a:t>Working together to improve school attendance, DfE, September 2022</a:t>
            </a:r>
            <a:r>
              <a:rPr lang="en-GB" b="1" dirty="0"/>
              <a:t> .</a:t>
            </a:r>
            <a:endParaRPr lang="en-GB" dirty="0"/>
          </a:p>
          <a:p>
            <a:endParaRPr lang="en-GB" dirty="0">
              <a:cs typeface="Calibri"/>
            </a:endParaRPr>
          </a:p>
          <a:p>
            <a:endParaRPr lang="en-GB" dirty="0">
              <a:cs typeface="Calibri"/>
            </a:endParaRPr>
          </a:p>
          <a:p>
            <a:endParaRPr lang="en-GB" dirty="0">
              <a:cs typeface="Calibri"/>
            </a:endParaRPr>
          </a:p>
        </p:txBody>
      </p:sp>
      <p:sp>
        <p:nvSpPr>
          <p:cNvPr id="4" name="Slide Number Placeholder 3"/>
          <p:cNvSpPr>
            <a:spLocks noGrp="1"/>
          </p:cNvSpPr>
          <p:nvPr>
            <p:ph type="sldNum" sz="quarter" idx="10"/>
          </p:nvPr>
        </p:nvSpPr>
        <p:spPr/>
        <p:txBody>
          <a:bodyPr/>
          <a:lstStyle/>
          <a:p>
            <a:fld id="{731B9A1A-B455-40C1-B846-77082533FD50}" type="slidenum">
              <a:rPr lang="en-GB" smtClean="0"/>
              <a:t>10</a:t>
            </a:fld>
            <a:endParaRPr lang="en-GB"/>
          </a:p>
        </p:txBody>
      </p:sp>
    </p:spTree>
    <p:extLst>
      <p:ext uri="{BB962C8B-B14F-4D97-AF65-F5344CB8AC3E}">
        <p14:creationId xmlns:p14="http://schemas.microsoft.com/office/powerpoint/2010/main" val="2296318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2FED928-B35C-4719-A23F-E65277922F2F}" type="datetimeFigureOut">
              <a:rPr lang="en-GB" smtClean="0"/>
              <a:t>21/12/2022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292839912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FED928-B35C-4719-A23F-E65277922F2F}" type="datetimeFigureOut">
              <a:rPr lang="en-GB" smtClean="0"/>
              <a:t>21/12/2022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260935115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FED928-B35C-4719-A23F-E65277922F2F}" type="datetimeFigureOut">
              <a:rPr lang="en-GB" smtClean="0"/>
              <a:t>21/12/2022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364634158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2FED928-B35C-4719-A23F-E65277922F2F}" type="datetimeFigureOut">
              <a:rPr lang="en-GB" smtClean="0"/>
              <a:t>21/12/2022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187430692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2FED928-B35C-4719-A23F-E65277922F2F}" type="datetimeFigureOut">
              <a:rPr lang="en-GB" smtClean="0"/>
              <a:t>21/12/2022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257011381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2FED928-B35C-4719-A23F-E65277922F2F}" type="datetimeFigureOut">
              <a:rPr lang="en-GB" smtClean="0"/>
              <a:t>21/12/2022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319435405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ED928-B35C-4719-A23F-E65277922F2F}" type="datetimeFigureOut">
              <a:rPr lang="en-GB" smtClean="0"/>
              <a:t>21/12/2022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70468689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FED928-B35C-4719-A23F-E65277922F2F}" type="datetimeFigureOut">
              <a:rPr lang="en-GB" smtClean="0"/>
              <a:t>21/12/2022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38521173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FED928-B35C-4719-A23F-E65277922F2F}" type="datetimeFigureOut">
              <a:rPr lang="en-GB" smtClean="0"/>
              <a:t>21/12/2022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91021595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FED928-B35C-4719-A23F-E65277922F2F}" type="datetimeFigureOut">
              <a:rPr lang="en-GB" smtClean="0"/>
              <a:t>21/12/2022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61589714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FED928-B35C-4719-A23F-E65277922F2F}" type="datetimeFigureOut">
              <a:rPr lang="en-GB" smtClean="0"/>
              <a:t>21/12/2022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3CAAAE-F6C0-4A99-B5E0-099264BBB3DD}" type="slidenum">
              <a:rPr lang="en-GB" smtClean="0"/>
              <a:t>‹#›</a:t>
            </a:fld>
            <a:endParaRPr lang="en-GB"/>
          </a:p>
        </p:txBody>
      </p:sp>
    </p:spTree>
    <p:extLst>
      <p:ext uri="{BB962C8B-B14F-4D97-AF65-F5344CB8AC3E}">
        <p14:creationId xmlns:p14="http://schemas.microsoft.com/office/powerpoint/2010/main" val="11245617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ED928-B35C-4719-A23F-E65277922F2F}" type="datetimeFigureOut">
              <a:rPr lang="en-GB" smtClean="0"/>
              <a:t>21/12/2022</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CAAAE-F6C0-4A99-B5E0-099264BBB3DD}" type="slidenum">
              <a:rPr lang="en-GB" smtClean="0"/>
              <a:t>‹#›</a:t>
            </a:fld>
            <a:endParaRPr lang="en-GB"/>
          </a:p>
        </p:txBody>
      </p:sp>
    </p:spTree>
    <p:extLst>
      <p:ext uri="{BB962C8B-B14F-4D97-AF65-F5344CB8AC3E}">
        <p14:creationId xmlns:p14="http://schemas.microsoft.com/office/powerpoint/2010/main" val="31160289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mailto:bexleyiass@bexley.gov.uk" TargetMode="External"/><Relationship Id="rId2" Type="http://schemas.openxmlformats.org/officeDocument/2006/relationships/notesSlide" Target="../notesSlides/notesSlide10.xml"/><Relationship Id="rId1" Type="http://schemas.openxmlformats.org/officeDocument/2006/relationships/slideLayout" Target="../slideLayouts/slideLayout17.xml"/><Relationship Id="rId5" Type="http://schemas.openxmlformats.org/officeDocument/2006/relationships/image" Target="../media/image1.png"/><Relationship Id="rId4" Type="http://schemas.openxmlformats.org/officeDocument/2006/relationships/hyperlink" Target="http://www.bexleyiass.co.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hyperlink" Target="https://view.officeapps.live.com/op/view.aspx?src=https%3A%2F%2Fwww.bexleyiass.co.uk%2Fwp-content%2Fuploads%2F2020%2F09%2FIASS-GLOSSARY-OF-TERMS-2020.docx&amp;wdOrigin=BROWSELIN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s://www.bexleyiass.co.uk/wp-content/uploads/2022/09/Special-Education-Needs-and-Disability-Legislation.pdf" TargetMode="External"/><Relationship Id="rId5" Type="http://schemas.openxmlformats.org/officeDocument/2006/relationships/hyperlink" Target="https://www.bexleyiass.co.uk/wp-content/uploads/2022/08/Guidance.pdf" TargetMode="External"/><Relationship Id="rId4" Type="http://schemas.openxmlformats.org/officeDocument/2006/relationships/hyperlink" Target="https://www.bexleyiass.co.uk/wp-content/uploads/2022/08/Regulation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0225" y="1058863"/>
            <a:ext cx="9144000" cy="2387600"/>
          </a:xfrm>
        </p:spPr>
        <p:txBody>
          <a:bodyPr>
            <a:normAutofit/>
          </a:bodyPr>
          <a:lstStyle/>
          <a:p>
            <a:r>
              <a:rPr lang="en-GB" sz="5400" b="1" dirty="0">
                <a:latin typeface="Arial"/>
                <a:cs typeface="Arial"/>
              </a:rPr>
              <a:t>Understanding your rights </a:t>
            </a:r>
            <a:endParaRPr lang="en-GB" sz="5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32118" y="3106057"/>
            <a:ext cx="9144000" cy="1175657"/>
          </a:xfrm>
        </p:spPr>
        <p:txBody>
          <a:bodyPr>
            <a:normAutofit fontScale="92500" lnSpcReduction="10000"/>
          </a:bodyPr>
          <a:lstStyle/>
          <a:p>
            <a:br>
              <a:rPr lang="en-GB" dirty="0">
                <a:latin typeface="Arial" panose="020B0604020202020204" pitchFamily="34" charset="0"/>
                <a:cs typeface="Arial" panose="020B0604020202020204" pitchFamily="34" charset="0"/>
              </a:rPr>
            </a:br>
            <a:r>
              <a:rPr lang="en-GB" sz="5100" b="1" dirty="0">
                <a:solidFill>
                  <a:schemeClr val="tx1"/>
                </a:solidFill>
                <a:latin typeface="Arial" panose="020B0604020202020204" pitchFamily="34" charset="0"/>
                <a:cs typeface="Arial" panose="020B0604020202020204" pitchFamily="34" charset="0"/>
              </a:rPr>
              <a:t>Bexley IASS</a:t>
            </a:r>
          </a:p>
        </p:txBody>
      </p:sp>
      <p:pic>
        <p:nvPicPr>
          <p:cNvPr id="4" name="Picture 3">
            <a:extLst>
              <a:ext uri="{FF2B5EF4-FFF2-40B4-BE49-F238E27FC236}">
                <a16:creationId xmlns:a16="http://schemas.microsoft.com/office/drawing/2014/main" id="{13C3395A-FAF3-48E5-A16B-97E5DA2157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1405" y="4839987"/>
            <a:ext cx="2280378" cy="1804653"/>
          </a:xfrm>
          <a:prstGeom prst="rect">
            <a:avLst/>
          </a:prstGeom>
        </p:spPr>
      </p:pic>
      <p:pic>
        <p:nvPicPr>
          <p:cNvPr id="5" name="Picture 4">
            <a:extLst>
              <a:ext uri="{FF2B5EF4-FFF2-40B4-BE49-F238E27FC236}">
                <a16:creationId xmlns:a16="http://schemas.microsoft.com/office/drawing/2014/main" id="{0103DED5-8301-4927-833E-205999AA1079}"/>
              </a:ext>
            </a:extLst>
          </p:cNvPr>
          <p:cNvPicPr>
            <a:picLocks noChangeAspect="1"/>
          </p:cNvPicPr>
          <p:nvPr/>
        </p:nvPicPr>
        <p:blipFill>
          <a:blip r:embed="rId4"/>
          <a:stretch>
            <a:fillRect/>
          </a:stretch>
        </p:blipFill>
        <p:spPr>
          <a:xfrm>
            <a:off x="510072" y="4739640"/>
            <a:ext cx="9121608" cy="1966075"/>
          </a:xfrm>
          <a:prstGeom prst="rect">
            <a:avLst/>
          </a:prstGeom>
        </p:spPr>
      </p:pic>
    </p:spTree>
    <p:extLst>
      <p:ext uri="{BB962C8B-B14F-4D97-AF65-F5344CB8AC3E}">
        <p14:creationId xmlns:p14="http://schemas.microsoft.com/office/powerpoint/2010/main" val="126108520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Myth busting 3</a:t>
            </a:r>
            <a:endParaRPr lang="en-GB" dirty="0"/>
          </a:p>
        </p:txBody>
      </p:sp>
      <p:sp>
        <p:nvSpPr>
          <p:cNvPr id="3" name="Content Placeholder 2"/>
          <p:cNvSpPr>
            <a:spLocks noGrp="1"/>
          </p:cNvSpPr>
          <p:nvPr>
            <p:ph idx="1"/>
          </p:nvPr>
        </p:nvSpPr>
        <p:spPr>
          <a:xfrm>
            <a:off x="1204687" y="1537033"/>
            <a:ext cx="10014856" cy="4138778"/>
          </a:xfrm>
        </p:spPr>
        <p:txBody>
          <a:bodyPr vert="horz" lIns="91440" tIns="45720" rIns="91440" bIns="45720" rtlCol="0" anchor="t">
            <a:normAutofit/>
          </a:bodyPr>
          <a:lstStyle/>
          <a:p>
            <a:r>
              <a:rPr lang="en-GB" dirty="0">
                <a:latin typeface="Arial"/>
                <a:cs typeface="Arial"/>
              </a:rPr>
              <a:t>"Targets must be learning/academic targets"</a:t>
            </a:r>
          </a:p>
          <a:p>
            <a:r>
              <a:rPr lang="en-GB" dirty="0">
                <a:latin typeface="Arial"/>
                <a:cs typeface="Arial"/>
              </a:rPr>
              <a:t>"The SEN budget has been spent so we cannot get any more professionals/services in"</a:t>
            </a:r>
          </a:p>
          <a:p>
            <a:r>
              <a:rPr lang="en-GB" dirty="0">
                <a:latin typeface="Arial"/>
                <a:cs typeface="Arial"/>
              </a:rPr>
              <a:t>"Your child cannot come on the school trip because he will be too disruptive"</a:t>
            </a:r>
          </a:p>
          <a:p>
            <a:r>
              <a:rPr lang="en-GB" dirty="0">
                <a:latin typeface="Arial"/>
                <a:cs typeface="Arial"/>
              </a:rPr>
              <a:t>"If you don’t accept reduced timetable, we will have no choice but to permanently exclude your child"</a:t>
            </a:r>
          </a:p>
          <a:p>
            <a:endParaRPr lang="en-GB" dirty="0">
              <a:latin typeface="Arial" panose="020B0604020202020204" pitchFamily="34" charset="0"/>
              <a:cs typeface="Arial" panose="020B0604020202020204" pitchFamily="34" charset="0"/>
            </a:endParaRPr>
          </a:p>
        </p:txBody>
      </p:sp>
      <p:sp>
        <p:nvSpPr>
          <p:cNvPr id="5" name="Arrow: Curved Down 4">
            <a:extLst>
              <a:ext uri="{FF2B5EF4-FFF2-40B4-BE49-F238E27FC236}">
                <a16:creationId xmlns:a16="http://schemas.microsoft.com/office/drawing/2014/main" id="{6ACF7BF2-C8BA-8D1B-AAE2-7A9B5525827F}"/>
              </a:ext>
            </a:extLst>
          </p:cNvPr>
          <p:cNvSpPr/>
          <p:nvPr/>
        </p:nvSpPr>
        <p:spPr>
          <a:xfrm>
            <a:off x="6769742" y="6100719"/>
            <a:ext cx="1214782" cy="72886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3055C1CD-DAAF-8E84-E9AE-7466260225FE}"/>
              </a:ext>
            </a:extLst>
          </p:cNvPr>
          <p:cNvSpPr/>
          <p:nvPr/>
        </p:nvSpPr>
        <p:spPr>
          <a:xfrm>
            <a:off x="4882643" y="5930792"/>
            <a:ext cx="2222409" cy="916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Nova"/>
              </a:rPr>
              <a:t>To access the slide notes click below ...</a:t>
            </a:r>
          </a:p>
        </p:txBody>
      </p:sp>
    </p:spTree>
    <p:extLst>
      <p:ext uri="{BB962C8B-B14F-4D97-AF65-F5344CB8AC3E}">
        <p14:creationId xmlns:p14="http://schemas.microsoft.com/office/powerpoint/2010/main" val="311483670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7906"/>
            <a:ext cx="10515600" cy="4816840"/>
          </a:xfrm>
        </p:spPr>
        <p:txBody>
          <a:bodyPr>
            <a:normAutofit/>
          </a:bodyPr>
          <a:lstStyle/>
          <a:p>
            <a:pPr algn="ctr"/>
            <a:r>
              <a:rPr lang="en-GB" sz="3600" b="1" dirty="0">
                <a:latin typeface="Arial" panose="020B0604020202020204" pitchFamily="34" charset="0"/>
                <a:cs typeface="Arial" panose="020B0604020202020204" pitchFamily="34" charset="0"/>
              </a:rPr>
              <a:t>Bexley IASS</a:t>
            </a:r>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Tel: 020 3045 5976</a:t>
            </a:r>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Email: </a:t>
            </a:r>
            <a:r>
              <a:rPr lang="en-GB" sz="3600" b="1" u="sng" dirty="0">
                <a:latin typeface="Arial" panose="020B0604020202020204" pitchFamily="34" charset="0"/>
                <a:cs typeface="Arial" panose="020B0604020202020204" pitchFamily="34" charset="0"/>
                <a:hlinkClick r:id="rId3"/>
              </a:rPr>
              <a:t>bexleyiass@bexley.gov.uk</a:t>
            </a:r>
            <a:br>
              <a:rPr lang="en-GB" sz="3600" b="1" u="sng"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Website: </a:t>
            </a:r>
            <a:r>
              <a:rPr lang="en-GB" sz="3600" b="1" u="sng" dirty="0">
                <a:latin typeface="Arial" panose="020B0604020202020204" pitchFamily="34" charset="0"/>
                <a:cs typeface="Arial" panose="020B0604020202020204" pitchFamily="34" charset="0"/>
                <a:hlinkClick r:id="rId4"/>
              </a:rPr>
              <a:t>www.bexleyiass.co.uk</a:t>
            </a:r>
            <a:br>
              <a:rPr lang="en-GB" sz="3600" b="1" dirty="0">
                <a:latin typeface="Arial" panose="020B0604020202020204" pitchFamily="34" charset="0"/>
                <a:cs typeface="Arial" panose="020B0604020202020204" pitchFamily="34" charset="0"/>
              </a:rPr>
            </a:br>
            <a:endParaRPr lang="en-GB" sz="36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BE85EBE8-6C44-4A60-8799-3FF02F78B6D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71405" y="4839987"/>
            <a:ext cx="2280378" cy="1804653"/>
          </a:xfrm>
          <a:prstGeom prst="rect">
            <a:avLst/>
          </a:prstGeom>
        </p:spPr>
      </p:pic>
    </p:spTree>
    <p:extLst>
      <p:ext uri="{BB962C8B-B14F-4D97-AF65-F5344CB8AC3E}">
        <p14:creationId xmlns:p14="http://schemas.microsoft.com/office/powerpoint/2010/main" val="27549204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Some useful definitions 1</a:t>
            </a:r>
          </a:p>
        </p:txBody>
      </p:sp>
      <p:sp>
        <p:nvSpPr>
          <p:cNvPr id="3" name="Content Placeholder 2"/>
          <p:cNvSpPr>
            <a:spLocks noGrp="1"/>
          </p:cNvSpPr>
          <p:nvPr>
            <p:ph idx="1"/>
          </p:nvPr>
        </p:nvSpPr>
        <p:spPr>
          <a:xfrm>
            <a:off x="609600" y="1600201"/>
            <a:ext cx="10972800" cy="5076370"/>
          </a:xfrm>
        </p:spPr>
        <p:txBody>
          <a:bodyPr>
            <a:normAutofit fontScale="70000" lnSpcReduction="20000"/>
          </a:bodyPr>
          <a:lstStyle/>
          <a:p>
            <a:r>
              <a:rPr lang="en-GB" b="1" dirty="0">
                <a:solidFill>
                  <a:schemeClr val="tx1"/>
                </a:solidFill>
                <a:latin typeface="Arial" panose="020B0604020202020204" pitchFamily="34" charset="0"/>
                <a:cs typeface="Arial" panose="020B0604020202020204" pitchFamily="34" charset="0"/>
              </a:rPr>
              <a:t>SEN: Special Educational Needs. </a:t>
            </a:r>
            <a:r>
              <a:rPr lang="en-GB" dirty="0">
                <a:solidFill>
                  <a:schemeClr val="tx1"/>
                </a:solidFill>
                <a:latin typeface="Arial" panose="020B0604020202020204" pitchFamily="34" charset="0"/>
                <a:cs typeface="Arial" panose="020B0604020202020204" pitchFamily="34" charset="0"/>
              </a:rPr>
              <a:t>A child or young person has SEN if they have a learning difficulty or a disability which means that they require </a:t>
            </a:r>
            <a:r>
              <a:rPr lang="en-GB" b="1" dirty="0">
                <a:solidFill>
                  <a:schemeClr val="tx1"/>
                </a:solidFill>
                <a:latin typeface="Arial" panose="020B0604020202020204" pitchFamily="34" charset="0"/>
                <a:cs typeface="Arial" panose="020B0604020202020204" pitchFamily="34" charset="0"/>
              </a:rPr>
              <a:t>Special Educational Provision </a:t>
            </a:r>
            <a:br>
              <a:rPr lang="en-GB" b="1" dirty="0">
                <a:solidFill>
                  <a:schemeClr val="tx1"/>
                </a:solidFill>
                <a:latin typeface="Arial" panose="020B0604020202020204" pitchFamily="34" charset="0"/>
                <a:cs typeface="Arial" panose="020B0604020202020204" pitchFamily="34" charset="0"/>
              </a:rPr>
            </a:br>
            <a:endParaRPr lang="en-GB" b="1" dirty="0">
              <a:solidFill>
                <a:schemeClr val="tx1"/>
              </a:solidFill>
              <a:latin typeface="Arial" panose="020B0604020202020204" pitchFamily="34" charset="0"/>
              <a:cs typeface="Arial" panose="020B0604020202020204" pitchFamily="34" charset="0"/>
            </a:endParaRPr>
          </a:p>
          <a:p>
            <a:r>
              <a:rPr lang="en-GB" b="1" dirty="0">
                <a:solidFill>
                  <a:schemeClr val="tx1"/>
                </a:solidFill>
                <a:latin typeface="Arial" panose="020B0604020202020204" pitchFamily="34" charset="0"/>
                <a:cs typeface="Arial" panose="020B0604020202020204" pitchFamily="34" charset="0"/>
              </a:rPr>
              <a:t>SEN Support: </a:t>
            </a:r>
            <a:r>
              <a:rPr lang="en-GB" dirty="0">
                <a:solidFill>
                  <a:schemeClr val="tx1"/>
                </a:solidFill>
                <a:latin typeface="Arial" panose="020B0604020202020204" pitchFamily="34" charset="0"/>
                <a:cs typeface="Arial" panose="020B0604020202020204" pitchFamily="34" charset="0"/>
              </a:rPr>
              <a:t>The process of supporting a child with Special Educational Needs in school </a:t>
            </a:r>
            <a:br>
              <a:rPr lang="en-GB" dirty="0">
                <a:solidFill>
                  <a:schemeClr val="tx1"/>
                </a:solidFill>
                <a:latin typeface="Arial" panose="020B0604020202020204" pitchFamily="34" charset="0"/>
                <a:cs typeface="Arial" panose="020B0604020202020204" pitchFamily="34" charset="0"/>
              </a:rPr>
            </a:br>
            <a:endParaRPr lang="en-GB" dirty="0">
              <a:solidFill>
                <a:schemeClr val="tx1"/>
              </a:solidFill>
              <a:latin typeface="Arial" panose="020B0604020202020204" pitchFamily="34" charset="0"/>
              <a:cs typeface="Arial" panose="020B0604020202020204" pitchFamily="34" charset="0"/>
            </a:endParaRPr>
          </a:p>
          <a:p>
            <a:r>
              <a:rPr lang="en-GB" b="1" dirty="0">
                <a:solidFill>
                  <a:schemeClr val="tx1"/>
                </a:solidFill>
                <a:latin typeface="Arial" panose="020B0604020202020204" pitchFamily="34" charset="0"/>
                <a:cs typeface="Arial" panose="020B0604020202020204" pitchFamily="34" charset="0"/>
              </a:rPr>
              <a:t>SEP: Special Educational Provision </a:t>
            </a:r>
            <a:r>
              <a:rPr lang="en-GB" dirty="0">
                <a:solidFill>
                  <a:schemeClr val="tx1"/>
                </a:solidFill>
                <a:latin typeface="Arial" panose="020B0604020202020204" pitchFamily="34" charset="0"/>
                <a:cs typeface="Arial" panose="020B0604020202020204" pitchFamily="34" charset="0"/>
              </a:rPr>
              <a:t>is when a child or young person needs </a:t>
            </a:r>
            <a:r>
              <a:rPr lang="en-GB" b="1" dirty="0">
                <a:solidFill>
                  <a:schemeClr val="tx1"/>
                </a:solidFill>
                <a:latin typeface="Arial" panose="020B0604020202020204" pitchFamily="34" charset="0"/>
                <a:cs typeface="Arial" panose="020B0604020202020204" pitchFamily="34" charset="0"/>
              </a:rPr>
              <a:t>additional</a:t>
            </a:r>
            <a:r>
              <a:rPr lang="en-GB" dirty="0">
                <a:solidFill>
                  <a:schemeClr val="tx1"/>
                </a:solidFill>
                <a:latin typeface="Arial" panose="020B0604020202020204" pitchFamily="34" charset="0"/>
                <a:cs typeface="Arial" panose="020B0604020202020204" pitchFamily="34" charset="0"/>
              </a:rPr>
              <a:t> or </a:t>
            </a:r>
            <a:r>
              <a:rPr lang="en-GB" b="1" dirty="0">
                <a:solidFill>
                  <a:schemeClr val="tx1"/>
                </a:solidFill>
                <a:latin typeface="Arial" panose="020B0604020202020204" pitchFamily="34" charset="0"/>
                <a:cs typeface="Arial" panose="020B0604020202020204" pitchFamily="34" charset="0"/>
              </a:rPr>
              <a:t>different</a:t>
            </a:r>
            <a:r>
              <a:rPr lang="en-GB" dirty="0">
                <a:solidFill>
                  <a:schemeClr val="tx1"/>
                </a:solidFill>
                <a:latin typeface="Arial" panose="020B0604020202020204" pitchFamily="34" charset="0"/>
                <a:cs typeface="Arial" panose="020B0604020202020204" pitchFamily="34" charset="0"/>
              </a:rPr>
              <a:t> support to that which is given to pupils of the same age</a:t>
            </a:r>
            <a:br>
              <a:rPr lang="en-GB" dirty="0">
                <a:solidFill>
                  <a:schemeClr val="tx1"/>
                </a:solidFill>
                <a:latin typeface="Arial" panose="020B0604020202020204" pitchFamily="34" charset="0"/>
                <a:cs typeface="Arial" panose="020B0604020202020204" pitchFamily="34" charset="0"/>
              </a:rPr>
            </a:br>
            <a:endParaRPr lang="en-GB" dirty="0">
              <a:solidFill>
                <a:schemeClr val="tx1"/>
              </a:solidFill>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APDR: </a:t>
            </a:r>
            <a:r>
              <a:rPr lang="en-GB" dirty="0">
                <a:latin typeface="Arial" panose="020B0604020202020204" pitchFamily="34" charset="0"/>
                <a:cs typeface="Arial" panose="020B0604020202020204" pitchFamily="34" charset="0"/>
              </a:rPr>
              <a:t>Assess, Plan, Do, Review – SEN Support should take the form of this four-part cycle involving the parent and carers and the child or young person.</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Graduated Response: </a:t>
            </a:r>
            <a:r>
              <a:rPr lang="en-GB" dirty="0">
                <a:latin typeface="Arial" panose="020B0604020202020204" pitchFamily="34" charset="0"/>
                <a:cs typeface="Arial" panose="020B0604020202020204" pitchFamily="34" charset="0"/>
              </a:rPr>
              <a:t>Where the SEN Support actions are revisited, refined and revised with a growing understanding of the child or young person needs to secure good outcomes for them.</a:t>
            </a:r>
          </a:p>
          <a:p>
            <a:endParaRPr lang="en-GB" dirty="0">
              <a:solidFill>
                <a:schemeClr val="tx1"/>
              </a:solidFill>
              <a:latin typeface="Arial" panose="020B0604020202020204" pitchFamily="34" charset="0"/>
              <a:cs typeface="Arial" panose="020B0604020202020204" pitchFamily="34" charset="0"/>
            </a:endParaRPr>
          </a:p>
          <a:p>
            <a:pPr marL="0" indent="0">
              <a:buNone/>
            </a:pPr>
            <a:endParaRPr lang="en-GB" i="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5963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4239"/>
            <a:ext cx="10515600" cy="1325563"/>
          </a:xfrm>
        </p:spPr>
        <p:txBody>
          <a:bodyPr/>
          <a:lstStyle/>
          <a:p>
            <a:pPr algn="ctr"/>
            <a:r>
              <a:rPr lang="en-GB" b="1" dirty="0">
                <a:latin typeface="Arial" panose="020B0604020202020204" pitchFamily="34" charset="0"/>
                <a:cs typeface="Arial" panose="020B0604020202020204" pitchFamily="34" charset="0"/>
              </a:rPr>
              <a:t>Some useful definitions 2 </a:t>
            </a:r>
          </a:p>
        </p:txBody>
      </p:sp>
      <p:sp>
        <p:nvSpPr>
          <p:cNvPr id="3" name="Content Placeholder 2"/>
          <p:cNvSpPr>
            <a:spLocks noGrp="1"/>
          </p:cNvSpPr>
          <p:nvPr>
            <p:ph idx="1"/>
          </p:nvPr>
        </p:nvSpPr>
        <p:spPr>
          <a:xfrm>
            <a:off x="822582" y="1560917"/>
            <a:ext cx="10515600" cy="4906144"/>
          </a:xfrm>
        </p:spPr>
        <p:txBody>
          <a:bodyPr>
            <a:normAutofit fontScale="77500" lnSpcReduction="20000"/>
          </a:bodyPr>
          <a:lstStyle/>
          <a:p>
            <a:r>
              <a:rPr lang="en-GB" b="1" dirty="0">
                <a:latin typeface="Arial" panose="020B0604020202020204" pitchFamily="34" charset="0"/>
                <a:cs typeface="Arial" panose="020B0604020202020204" pitchFamily="34" charset="0"/>
              </a:rPr>
              <a:t>EHC NA: </a:t>
            </a:r>
            <a:r>
              <a:rPr lang="en-GB" dirty="0">
                <a:latin typeface="Arial" panose="020B0604020202020204" pitchFamily="34" charset="0"/>
                <a:cs typeface="Arial" panose="020B0604020202020204" pitchFamily="34" charset="0"/>
              </a:rPr>
              <a:t>Education Health Care Needs Assessment </a:t>
            </a:r>
          </a:p>
          <a:p>
            <a:r>
              <a:rPr lang="en-GB" b="1" dirty="0">
                <a:latin typeface="Arial" panose="020B0604020202020204" pitchFamily="34" charset="0"/>
                <a:cs typeface="Arial" panose="020B0604020202020204" pitchFamily="34" charset="0"/>
              </a:rPr>
              <a:t>EHCP: </a:t>
            </a:r>
            <a:r>
              <a:rPr lang="en-GB" dirty="0">
                <a:latin typeface="Arial" panose="020B0604020202020204" pitchFamily="34" charset="0"/>
                <a:cs typeface="Arial" panose="020B0604020202020204" pitchFamily="34" charset="0"/>
              </a:rPr>
              <a:t>Education Health Care Plan </a:t>
            </a:r>
          </a:p>
          <a:p>
            <a:r>
              <a:rPr lang="en-GB" b="1" dirty="0">
                <a:latin typeface="Arial" panose="020B0604020202020204" pitchFamily="34" charset="0"/>
                <a:cs typeface="Arial" panose="020B0604020202020204" pitchFamily="34" charset="0"/>
              </a:rPr>
              <a:t>CAMHS: </a:t>
            </a:r>
            <a:r>
              <a:rPr lang="en-GB" dirty="0">
                <a:latin typeface="Arial" panose="020B0604020202020204" pitchFamily="34" charset="0"/>
                <a:cs typeface="Arial" panose="020B0604020202020204" pitchFamily="34" charset="0"/>
              </a:rPr>
              <a:t>Child &amp; Adolescent Mental Health Services </a:t>
            </a:r>
          </a:p>
          <a:p>
            <a:r>
              <a:rPr lang="en-GB" b="1" dirty="0">
                <a:latin typeface="Arial" panose="020B0604020202020204" pitchFamily="34" charset="0"/>
                <a:cs typeface="Arial" panose="020B0604020202020204" pitchFamily="34" charset="0"/>
              </a:rPr>
              <a:t>SALT: </a:t>
            </a:r>
            <a:r>
              <a:rPr lang="en-GB" dirty="0">
                <a:latin typeface="Arial" panose="020B0604020202020204" pitchFamily="34" charset="0"/>
                <a:cs typeface="Arial" panose="020B0604020202020204" pitchFamily="34" charset="0"/>
              </a:rPr>
              <a:t>Speech and language Therapy</a:t>
            </a:r>
          </a:p>
          <a:p>
            <a:r>
              <a:rPr lang="en-GB" b="1" dirty="0">
                <a:latin typeface="Arial" panose="020B0604020202020204" pitchFamily="34" charset="0"/>
                <a:cs typeface="Arial" panose="020B0604020202020204" pitchFamily="34" charset="0"/>
              </a:rPr>
              <a:t>EP</a:t>
            </a:r>
            <a:r>
              <a:rPr lang="en-GB" dirty="0">
                <a:latin typeface="Arial" panose="020B0604020202020204" pitchFamily="34" charset="0"/>
                <a:cs typeface="Arial" panose="020B0604020202020204" pitchFamily="34" charset="0"/>
              </a:rPr>
              <a:t>: Educational Psychology</a:t>
            </a:r>
          </a:p>
          <a:p>
            <a:r>
              <a:rPr lang="en-GB" b="1" dirty="0">
                <a:latin typeface="Arial" panose="020B0604020202020204" pitchFamily="34" charset="0"/>
                <a:cs typeface="Arial" panose="020B0604020202020204" pitchFamily="34" charset="0"/>
              </a:rPr>
              <a:t>OT: </a:t>
            </a:r>
            <a:r>
              <a:rPr lang="en-GB" dirty="0">
                <a:latin typeface="Arial" panose="020B0604020202020204" pitchFamily="34" charset="0"/>
                <a:cs typeface="Arial" panose="020B0604020202020204" pitchFamily="34" charset="0"/>
              </a:rPr>
              <a:t>Occupational Therapy </a:t>
            </a:r>
          </a:p>
          <a:p>
            <a:r>
              <a:rPr lang="en-GB" b="1" dirty="0">
                <a:latin typeface="Arial" panose="020B0604020202020204" pitchFamily="34" charset="0"/>
                <a:cs typeface="Arial" panose="020B0604020202020204" pitchFamily="34" charset="0"/>
              </a:rPr>
              <a:t>SENCO</a:t>
            </a:r>
            <a:r>
              <a:rPr lang="en-GB" dirty="0">
                <a:latin typeface="Arial" panose="020B0604020202020204" pitchFamily="34" charset="0"/>
                <a:cs typeface="Arial" panose="020B0604020202020204" pitchFamily="34" charset="0"/>
              </a:rPr>
              <a:t>: Special Educational Needs Coordinator</a:t>
            </a:r>
          </a:p>
          <a:p>
            <a:r>
              <a:rPr lang="en-US" b="1" dirty="0">
                <a:latin typeface="Arial" panose="020B0604020202020204" pitchFamily="34" charset="0"/>
                <a:cs typeface="Arial" panose="020B0604020202020204" pitchFamily="34" charset="0"/>
              </a:rPr>
              <a:t>CCG</a:t>
            </a:r>
            <a:r>
              <a:rPr lang="en-GB"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NHS Clinical Commissioning Group </a:t>
            </a:r>
          </a:p>
          <a:p>
            <a:r>
              <a:rPr lang="en-GB" b="1" dirty="0">
                <a:latin typeface="Arial" panose="020B0604020202020204" pitchFamily="34" charset="0"/>
                <a:cs typeface="Arial" panose="020B0604020202020204" pitchFamily="34" charset="0"/>
              </a:rPr>
              <a:t>EYFS: </a:t>
            </a:r>
            <a:r>
              <a:rPr lang="en-GB" dirty="0">
                <a:latin typeface="Arial" panose="020B0604020202020204" pitchFamily="34" charset="0"/>
                <a:cs typeface="Arial" panose="020B0604020202020204" pitchFamily="34" charset="0"/>
              </a:rPr>
              <a:t>Early Years Foundation stage education - </a:t>
            </a:r>
            <a:r>
              <a:rPr lang="en-GB" dirty="0"/>
              <a:t>The standards that school and childcare providers must meet for the learning, development and care of children from birth to 5.</a:t>
            </a:r>
            <a:r>
              <a:rPr lang="en-GB" dirty="0">
                <a:latin typeface="Arial" panose="020B0604020202020204" pitchFamily="34" charset="0"/>
                <a:cs typeface="Arial" panose="020B0604020202020204" pitchFamily="34" charset="0"/>
              </a:rPr>
              <a:t>  </a:t>
            </a:r>
          </a:p>
          <a:p>
            <a:r>
              <a:rPr lang="en-GB" b="1" dirty="0">
                <a:latin typeface="Arial" panose="020B0604020202020204" pitchFamily="34" charset="0"/>
                <a:cs typeface="Arial" panose="020B0604020202020204" pitchFamily="34" charset="0"/>
              </a:rPr>
              <a:t>PfA: </a:t>
            </a:r>
            <a:r>
              <a:rPr lang="en-GB" dirty="0">
                <a:latin typeface="Arial" panose="020B0604020202020204" pitchFamily="34" charset="0"/>
                <a:cs typeface="Arial" panose="020B0604020202020204" pitchFamily="34" charset="0"/>
              </a:rPr>
              <a:t>Preparing for Adulthood</a:t>
            </a:r>
          </a:p>
          <a:p>
            <a:r>
              <a:rPr lang="en-GB" b="1" dirty="0">
                <a:latin typeface="Arial" panose="020B0604020202020204" pitchFamily="34" charset="0"/>
                <a:cs typeface="Arial" panose="020B0604020202020204" pitchFamily="34" charset="0"/>
              </a:rPr>
              <a:t>SENDist Tribunal: </a:t>
            </a:r>
            <a:r>
              <a:rPr lang="en-GB" dirty="0">
                <a:latin typeface="Arial" panose="020B0604020202020204" pitchFamily="34" charset="0"/>
                <a:cs typeface="Arial" panose="020B0604020202020204" pitchFamily="34" charset="0"/>
              </a:rPr>
              <a:t>Special educational Needs and Disability Tribunal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339184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26129-209F-4DC4-9684-2AF4E4924361}"/>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Some useful definitions 3</a:t>
            </a:r>
            <a:endParaRPr lang="en-GB" dirty="0"/>
          </a:p>
        </p:txBody>
      </p:sp>
      <p:sp>
        <p:nvSpPr>
          <p:cNvPr id="3" name="Content Placeholder 2">
            <a:extLst>
              <a:ext uri="{FF2B5EF4-FFF2-40B4-BE49-F238E27FC236}">
                <a16:creationId xmlns:a16="http://schemas.microsoft.com/office/drawing/2014/main" id="{98E352D3-130B-4880-B91B-FC3A18305A4A}"/>
              </a:ext>
            </a:extLst>
          </p:cNvPr>
          <p:cNvSpPr>
            <a:spLocks noGrp="1"/>
          </p:cNvSpPr>
          <p:nvPr>
            <p:ph idx="1"/>
          </p:nvPr>
        </p:nvSpPr>
        <p:spPr/>
        <p:txBody>
          <a:bodyPr>
            <a:normAutofit fontScale="92500" lnSpcReduction="20000"/>
          </a:bodyPr>
          <a:lstStyle/>
          <a:p>
            <a:pPr marL="0" indent="0" algn="ctr">
              <a:buNone/>
            </a:pPr>
            <a:r>
              <a:rPr lang="en-GB" b="1" i="0" dirty="0">
                <a:solidFill>
                  <a:srgbClr val="343434"/>
                </a:solidFill>
                <a:effectLst/>
                <a:latin typeface="Arial" panose="020B0604020202020204" pitchFamily="34" charset="0"/>
              </a:rPr>
              <a:t>Understanding the law will help you in your journey through special educational needs and disabilities system</a:t>
            </a:r>
            <a:br>
              <a:rPr lang="en-GB" b="1" i="0" dirty="0">
                <a:solidFill>
                  <a:srgbClr val="343434"/>
                </a:solidFill>
                <a:effectLst/>
                <a:latin typeface="Arial" panose="020B0604020202020204" pitchFamily="34" charset="0"/>
              </a:rPr>
            </a:br>
            <a:r>
              <a:rPr lang="en-GB" b="1" i="0" dirty="0">
                <a:solidFill>
                  <a:srgbClr val="343434"/>
                </a:solidFill>
                <a:effectLst/>
                <a:latin typeface="Arial" panose="020B0604020202020204" pitchFamily="34" charset="0"/>
              </a:rPr>
              <a:t> </a:t>
            </a:r>
            <a:endParaRPr lang="en-GB" b="0" i="0" dirty="0">
              <a:solidFill>
                <a:srgbClr val="343434"/>
              </a:solidFill>
              <a:effectLst/>
              <a:latin typeface="Arial" panose="020B0604020202020204" pitchFamily="34" charset="0"/>
            </a:endParaRPr>
          </a:p>
          <a:p>
            <a:pPr algn="l"/>
            <a:r>
              <a:rPr lang="en-GB" b="1" i="0" dirty="0">
                <a:solidFill>
                  <a:srgbClr val="343434"/>
                </a:solidFill>
                <a:effectLst/>
                <a:latin typeface="Arial" panose="020B0604020202020204" pitchFamily="34" charset="0"/>
              </a:rPr>
              <a:t>Legislation:</a:t>
            </a:r>
            <a:r>
              <a:rPr lang="en-GB" b="0" i="0" dirty="0">
                <a:solidFill>
                  <a:srgbClr val="343434"/>
                </a:solidFill>
                <a:effectLst/>
                <a:latin typeface="Arial" panose="020B0604020202020204" pitchFamily="34" charset="0"/>
              </a:rPr>
              <a:t> This is the Law</a:t>
            </a:r>
            <a:br>
              <a:rPr lang="en-GB" b="0" i="0" dirty="0">
                <a:solidFill>
                  <a:srgbClr val="343434"/>
                </a:solidFill>
                <a:effectLst/>
                <a:latin typeface="Arial" panose="020B0604020202020204" pitchFamily="34" charset="0"/>
              </a:rPr>
            </a:br>
            <a:endParaRPr lang="en-GB" b="0" i="0" dirty="0">
              <a:solidFill>
                <a:srgbClr val="343434"/>
              </a:solidFill>
              <a:effectLst/>
              <a:latin typeface="Arial" panose="020B0604020202020204" pitchFamily="34" charset="0"/>
            </a:endParaRPr>
          </a:p>
          <a:p>
            <a:pPr algn="l"/>
            <a:r>
              <a:rPr lang="en-GB" b="1" i="0" dirty="0">
                <a:solidFill>
                  <a:srgbClr val="343434"/>
                </a:solidFill>
                <a:effectLst/>
                <a:latin typeface="Arial" panose="020B0604020202020204" pitchFamily="34" charset="0"/>
              </a:rPr>
              <a:t>Regulations:</a:t>
            </a:r>
            <a:r>
              <a:rPr lang="en-GB" b="0" i="0" dirty="0">
                <a:solidFill>
                  <a:srgbClr val="343434"/>
                </a:solidFill>
                <a:effectLst/>
                <a:latin typeface="Arial" panose="020B0604020202020204" pitchFamily="34" charset="0"/>
              </a:rPr>
              <a:t> Regulations enforce the requirements of Legislation (The Law)</a:t>
            </a:r>
            <a:br>
              <a:rPr lang="en-GB" b="0" i="0" dirty="0">
                <a:solidFill>
                  <a:srgbClr val="343434"/>
                </a:solidFill>
                <a:effectLst/>
                <a:latin typeface="Arial" panose="020B0604020202020204" pitchFamily="34" charset="0"/>
              </a:rPr>
            </a:br>
            <a:endParaRPr lang="en-GB" b="0" i="0" dirty="0">
              <a:solidFill>
                <a:srgbClr val="343434"/>
              </a:solidFill>
              <a:effectLst/>
              <a:latin typeface="Arial" panose="020B0604020202020204" pitchFamily="34" charset="0"/>
            </a:endParaRPr>
          </a:p>
          <a:p>
            <a:pPr algn="l"/>
            <a:r>
              <a:rPr lang="en-GB" b="1" i="0" dirty="0">
                <a:solidFill>
                  <a:srgbClr val="343434"/>
                </a:solidFill>
                <a:effectLst/>
                <a:latin typeface="Arial" panose="020B0604020202020204" pitchFamily="34" charset="0"/>
              </a:rPr>
              <a:t>Statutory Guidance:</a:t>
            </a:r>
            <a:r>
              <a:rPr lang="en-GB" b="0" i="0" dirty="0">
                <a:solidFill>
                  <a:srgbClr val="343434"/>
                </a:solidFill>
                <a:effectLst/>
                <a:latin typeface="Arial" panose="020B0604020202020204" pitchFamily="34" charset="0"/>
              </a:rPr>
              <a:t> Guidance sets out what schools, colleges and other organisations such as the Local Authority must do in order to follow Legislation (The Law)</a:t>
            </a:r>
          </a:p>
          <a:p>
            <a:endParaRPr lang="en-GB" dirty="0"/>
          </a:p>
        </p:txBody>
      </p:sp>
    </p:spTree>
    <p:extLst>
      <p:ext uri="{BB962C8B-B14F-4D97-AF65-F5344CB8AC3E}">
        <p14:creationId xmlns:p14="http://schemas.microsoft.com/office/powerpoint/2010/main" val="130146174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4116-4399-4B87-96CC-69B186D489ED}"/>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Bexley IASS Glossary of terms</a:t>
            </a:r>
          </a:p>
        </p:txBody>
      </p:sp>
      <p:sp>
        <p:nvSpPr>
          <p:cNvPr id="3" name="Content Placeholder 2">
            <a:extLst>
              <a:ext uri="{FF2B5EF4-FFF2-40B4-BE49-F238E27FC236}">
                <a16:creationId xmlns:a16="http://schemas.microsoft.com/office/drawing/2014/main" id="{EDE22016-DBA6-4E1A-A1D4-4BD1EA2547B0}"/>
              </a:ext>
            </a:extLst>
          </p:cNvPr>
          <p:cNvSpPr>
            <a:spLocks noGrp="1"/>
          </p:cNvSpPr>
          <p:nvPr>
            <p:ph idx="1"/>
          </p:nvPr>
        </p:nvSpPr>
        <p:spPr>
          <a:xfrm>
            <a:off x="609600" y="1600201"/>
            <a:ext cx="5611318" cy="4525963"/>
          </a:xfrm>
        </p:spPr>
        <p:txBody>
          <a:bodyPr/>
          <a:lstStyle/>
          <a:p>
            <a:pPr marL="0" indent="0">
              <a:buNone/>
            </a:pPr>
            <a:r>
              <a:rPr lang="en-GB" dirty="0"/>
              <a:t> </a:t>
            </a:r>
          </a:p>
        </p:txBody>
      </p:sp>
      <p:pic>
        <p:nvPicPr>
          <p:cNvPr id="5" name="Picture 4">
            <a:extLst>
              <a:ext uri="{FF2B5EF4-FFF2-40B4-BE49-F238E27FC236}">
                <a16:creationId xmlns:a16="http://schemas.microsoft.com/office/drawing/2014/main" id="{FE288E3D-86CA-4B45-A500-7AB9DD5B22FB}"/>
              </a:ext>
            </a:extLst>
          </p:cNvPr>
          <p:cNvPicPr>
            <a:picLocks noChangeAspect="1"/>
          </p:cNvPicPr>
          <p:nvPr/>
        </p:nvPicPr>
        <p:blipFill>
          <a:blip r:embed="rId3"/>
          <a:stretch>
            <a:fillRect/>
          </a:stretch>
        </p:blipFill>
        <p:spPr>
          <a:xfrm>
            <a:off x="6275347" y="1497751"/>
            <a:ext cx="4050298" cy="4843088"/>
          </a:xfrm>
          <a:prstGeom prst="rect">
            <a:avLst/>
          </a:prstGeom>
          <a:ln>
            <a:solidFill>
              <a:schemeClr val="tx1"/>
            </a:solidFill>
          </a:ln>
        </p:spPr>
      </p:pic>
      <p:sp>
        <p:nvSpPr>
          <p:cNvPr id="7" name="TextBox 6">
            <a:extLst>
              <a:ext uri="{FF2B5EF4-FFF2-40B4-BE49-F238E27FC236}">
                <a16:creationId xmlns:a16="http://schemas.microsoft.com/office/drawing/2014/main" id="{F5B14993-27C7-43FE-8887-88801CD74A02}"/>
              </a:ext>
            </a:extLst>
          </p:cNvPr>
          <p:cNvSpPr txBox="1"/>
          <p:nvPr/>
        </p:nvSpPr>
        <p:spPr>
          <a:xfrm>
            <a:off x="1083040" y="3165635"/>
            <a:ext cx="3848724" cy="1569660"/>
          </a:xfrm>
          <a:prstGeom prst="rect">
            <a:avLst/>
          </a:prstGeom>
          <a:noFill/>
        </p:spPr>
        <p:txBody>
          <a:bodyPr wrap="square" lIns="91440" tIns="45720" rIns="91440" bIns="45720" anchor="t">
            <a:spAutoFit/>
          </a:bodyPr>
          <a:lstStyle/>
          <a:p>
            <a:pPr algn="ctr"/>
            <a:r>
              <a:rPr lang="en-GB" sz="2400" b="1" dirty="0">
                <a:latin typeface="Arial"/>
                <a:cs typeface="Arial"/>
                <a:hlinkClick r:id="rId4"/>
              </a:rPr>
              <a:t>BEXLEY IASS GLOSSARY OF ACRONYMS AND TERMINOLOGY </a:t>
            </a:r>
            <a:r>
              <a:rPr lang="en-GB" sz="2400" b="1" dirty="0">
                <a:latin typeface="Arial"/>
                <a:cs typeface="Arial"/>
              </a:rPr>
              <a:t>  </a:t>
            </a:r>
            <a:endParaRPr lang="en-GB" sz="2400" b="1" dirty="0">
              <a:latin typeface="Arial" panose="020B0604020202020204" pitchFamily="34" charset="0"/>
              <a:cs typeface="Arial" panose="020B0604020202020204" pitchFamily="34" charset="0"/>
            </a:endParaRPr>
          </a:p>
        </p:txBody>
      </p:sp>
      <p:pic>
        <p:nvPicPr>
          <p:cNvPr id="6" name="Picture 7">
            <a:extLst>
              <a:ext uri="{FF2B5EF4-FFF2-40B4-BE49-F238E27FC236}">
                <a16:creationId xmlns:a16="http://schemas.microsoft.com/office/drawing/2014/main" id="{CEF45A53-F76C-5ADF-5E08-05245AD4C6B9}"/>
              </a:ext>
            </a:extLst>
          </p:cNvPr>
          <p:cNvPicPr>
            <a:picLocks noChangeAspect="1"/>
          </p:cNvPicPr>
          <p:nvPr/>
        </p:nvPicPr>
        <p:blipFill>
          <a:blip r:embed="rId5"/>
          <a:stretch>
            <a:fillRect/>
          </a:stretch>
        </p:blipFill>
        <p:spPr>
          <a:xfrm>
            <a:off x="1086928" y="2146594"/>
            <a:ext cx="2743200" cy="897038"/>
          </a:xfrm>
          <a:prstGeom prst="rect">
            <a:avLst/>
          </a:prstGeom>
        </p:spPr>
      </p:pic>
    </p:spTree>
    <p:extLst>
      <p:ext uri="{BB962C8B-B14F-4D97-AF65-F5344CB8AC3E}">
        <p14:creationId xmlns:p14="http://schemas.microsoft.com/office/powerpoint/2010/main" val="193728759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792E-9892-4171-B282-69EC8046199E}"/>
              </a:ext>
            </a:extLst>
          </p:cNvPr>
          <p:cNvSpPr>
            <a:spLocks noGrp="1"/>
          </p:cNvSpPr>
          <p:nvPr>
            <p:ph type="title"/>
          </p:nvPr>
        </p:nvSpPr>
        <p:spPr>
          <a:xfrm>
            <a:off x="629056" y="585923"/>
            <a:ext cx="10972800" cy="620307"/>
          </a:xfrm>
        </p:spPr>
        <p:txBody>
          <a:bodyPr>
            <a:normAutofit/>
          </a:bodyPr>
          <a:lstStyle/>
          <a:p>
            <a:r>
              <a:rPr lang="en-GB" sz="3200" b="1" dirty="0">
                <a:latin typeface="Arial" panose="020B0604020202020204" pitchFamily="34" charset="0"/>
                <a:cs typeface="Arial" panose="020B0604020202020204" pitchFamily="34" charset="0"/>
              </a:rPr>
              <a:t>Links to SEND Legislation, Regulations and Guidance </a:t>
            </a:r>
          </a:p>
        </p:txBody>
      </p:sp>
      <p:pic>
        <p:nvPicPr>
          <p:cNvPr id="5" name="Picture 4">
            <a:extLst>
              <a:ext uri="{FF2B5EF4-FFF2-40B4-BE49-F238E27FC236}">
                <a16:creationId xmlns:a16="http://schemas.microsoft.com/office/drawing/2014/main" id="{8E713660-7AF6-4BC5-A53C-90DC4F0FE6B8}"/>
              </a:ext>
            </a:extLst>
          </p:cNvPr>
          <p:cNvPicPr>
            <a:picLocks noChangeAspect="1"/>
          </p:cNvPicPr>
          <p:nvPr/>
        </p:nvPicPr>
        <p:blipFill>
          <a:blip r:embed="rId3"/>
          <a:stretch>
            <a:fillRect/>
          </a:stretch>
        </p:blipFill>
        <p:spPr>
          <a:xfrm>
            <a:off x="1969008" y="1704212"/>
            <a:ext cx="8215072" cy="2941575"/>
          </a:xfrm>
          <a:prstGeom prst="rect">
            <a:avLst/>
          </a:prstGeom>
        </p:spPr>
      </p:pic>
      <p:sp>
        <p:nvSpPr>
          <p:cNvPr id="7" name="TextBox 6">
            <a:extLst>
              <a:ext uri="{FF2B5EF4-FFF2-40B4-BE49-F238E27FC236}">
                <a16:creationId xmlns:a16="http://schemas.microsoft.com/office/drawing/2014/main" id="{EA647ECA-CF73-44E9-808A-EE8A20769860}"/>
              </a:ext>
            </a:extLst>
          </p:cNvPr>
          <p:cNvSpPr txBox="1"/>
          <p:nvPr/>
        </p:nvSpPr>
        <p:spPr>
          <a:xfrm>
            <a:off x="4811948" y="4763311"/>
            <a:ext cx="2558375" cy="1200329"/>
          </a:xfrm>
          <a:prstGeom prst="rect">
            <a:avLst/>
          </a:prstGeom>
          <a:noFill/>
          <a:ln>
            <a:solidFill>
              <a:schemeClr val="bg1"/>
            </a:solidFill>
          </a:ln>
        </p:spPr>
        <p:txBody>
          <a:bodyPr wrap="square" rtlCol="0">
            <a:spAutoFit/>
          </a:bodyPr>
          <a:lstStyle/>
          <a:p>
            <a:pPr algn="ctr"/>
            <a:r>
              <a:rPr lang="en-GB" b="1" u="none" strike="noStrike" dirty="0">
                <a:solidFill>
                  <a:srgbClr val="0000FF"/>
                </a:solidFill>
                <a:effectLst/>
                <a:latin typeface="Muli"/>
                <a:hlinkClick r:id="rId4">
                  <a:extLst>
                    <a:ext uri="{A12FA001-AC4F-418D-AE19-62706E023703}">
                      <ahyp:hlinkClr xmlns:ahyp="http://schemas.microsoft.com/office/drawing/2018/hyperlinkcolor" val="tx"/>
                    </a:ext>
                  </a:extLst>
                </a:hlinkClick>
              </a:rPr>
              <a:t>Special Educational Needs &amp; Disability Regulations</a:t>
            </a:r>
          </a:p>
          <a:p>
            <a:pPr algn="ctr"/>
            <a:r>
              <a:rPr lang="en-GB" u="none" strike="noStrike" dirty="0">
                <a:solidFill>
                  <a:srgbClr val="0000FF"/>
                </a:solidFill>
                <a:effectLst/>
                <a:hlinkClick r:id="rId4">
                  <a:extLst>
                    <a:ext uri="{A12FA001-AC4F-418D-AE19-62706E023703}">
                      <ahyp:hlinkClr xmlns:ahyp="http://schemas.microsoft.com/office/drawing/2018/hyperlinkcolor" val="tx"/>
                    </a:ext>
                  </a:extLst>
                </a:hlinkClick>
              </a:rPr>
              <a:t>Click Here</a:t>
            </a:r>
            <a:endParaRPr lang="en-GB" u="none" strike="noStrike" dirty="0">
              <a:solidFill>
                <a:srgbClr val="FF0000"/>
              </a:solidFill>
              <a:effectLst/>
              <a:hlinkClick r:id="rId4">
                <a:extLst>
                  <a:ext uri="{A12FA001-AC4F-418D-AE19-62706E023703}">
                    <ahyp:hlinkClr xmlns:ahyp="http://schemas.microsoft.com/office/drawing/2018/hyperlinkcolor" val="tx"/>
                  </a:ext>
                </a:extLst>
              </a:hlinkClick>
            </a:endParaRPr>
          </a:p>
        </p:txBody>
      </p:sp>
      <p:sp>
        <p:nvSpPr>
          <p:cNvPr id="8" name="TextBox 7">
            <a:extLst>
              <a:ext uri="{FF2B5EF4-FFF2-40B4-BE49-F238E27FC236}">
                <a16:creationId xmlns:a16="http://schemas.microsoft.com/office/drawing/2014/main" id="{B7F4C1AF-D568-4D98-B6F8-32A67B102CB3}"/>
              </a:ext>
            </a:extLst>
          </p:cNvPr>
          <p:cNvSpPr txBox="1"/>
          <p:nvPr/>
        </p:nvSpPr>
        <p:spPr>
          <a:xfrm>
            <a:off x="7561633" y="4769796"/>
            <a:ext cx="2558375" cy="1200329"/>
          </a:xfrm>
          <a:prstGeom prst="rect">
            <a:avLst/>
          </a:prstGeom>
          <a:noFill/>
          <a:ln>
            <a:solidFill>
              <a:schemeClr val="bg1"/>
            </a:solidFill>
          </a:ln>
        </p:spPr>
        <p:txBody>
          <a:bodyPr wrap="square" rtlCol="0">
            <a:spAutoFit/>
          </a:bodyPr>
          <a:lstStyle/>
          <a:p>
            <a:pPr algn="ctr"/>
            <a:r>
              <a:rPr lang="en-GB" b="1" u="none" strike="noStrike" dirty="0">
                <a:solidFill>
                  <a:srgbClr val="55595C"/>
                </a:solidFill>
                <a:effectLst/>
                <a:latin typeface="Muli"/>
                <a:hlinkClick r:id="rId5"/>
              </a:rPr>
              <a:t>Special Educational Needs &amp; Disability Guidance</a:t>
            </a:r>
          </a:p>
          <a:p>
            <a:pPr algn="ctr"/>
            <a:r>
              <a:rPr lang="en-GB" u="none" strike="noStrike" dirty="0">
                <a:solidFill>
                  <a:srgbClr val="55595C"/>
                </a:solidFill>
                <a:effectLst/>
                <a:hlinkClick r:id="rId5"/>
              </a:rPr>
              <a:t>Click Here</a:t>
            </a:r>
          </a:p>
        </p:txBody>
      </p:sp>
      <p:sp>
        <p:nvSpPr>
          <p:cNvPr id="3" name="TextBox 1">
            <a:extLst>
              <a:ext uri="{FF2B5EF4-FFF2-40B4-BE49-F238E27FC236}">
                <a16:creationId xmlns:a16="http://schemas.microsoft.com/office/drawing/2014/main" id="{A4E09DB2-8B34-6CAA-4352-54D52DD957D5}"/>
              </a:ext>
            </a:extLst>
          </p:cNvPr>
          <p:cNvSpPr txBox="1"/>
          <p:nvPr/>
        </p:nvSpPr>
        <p:spPr>
          <a:xfrm>
            <a:off x="2081718" y="4776281"/>
            <a:ext cx="2558375" cy="923330"/>
          </a:xfrm>
          <a:prstGeom prst="rect">
            <a:avLst/>
          </a:prstGeom>
          <a:noFill/>
          <a:ln>
            <a:solidFill>
              <a:schemeClr val="bg1"/>
            </a:solidFill>
          </a:ln>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u="none" strike="noStrike" dirty="0">
                <a:solidFill>
                  <a:srgbClr val="3333FF"/>
                </a:solidFill>
                <a:effectLst/>
                <a:latin typeface="Muli"/>
                <a:hlinkClick r:id="rId6">
                  <a:extLst>
                    <a:ext uri="{A12FA001-AC4F-418D-AE19-62706E023703}">
                      <ahyp:hlinkClr xmlns:ahyp="http://schemas.microsoft.com/office/drawing/2018/hyperlinkcolor" val="tx"/>
                    </a:ext>
                  </a:extLst>
                </a:hlinkClick>
              </a:rPr>
              <a:t>Special Educational </a:t>
            </a:r>
            <a:r>
              <a:rPr lang="en-GB" b="1" dirty="0">
                <a:solidFill>
                  <a:srgbClr val="3333FF"/>
                </a:solidFill>
                <a:latin typeface="Muli"/>
                <a:hlinkClick r:id="rId6">
                  <a:extLst>
                    <a:ext uri="{A12FA001-AC4F-418D-AE19-62706E023703}">
                      <ahyp:hlinkClr xmlns:ahyp="http://schemas.microsoft.com/office/drawing/2018/hyperlinkcolor" val="tx"/>
                    </a:ext>
                  </a:extLst>
                </a:hlinkClick>
              </a:rPr>
              <a:t>Needs</a:t>
            </a:r>
            <a:r>
              <a:rPr lang="en-GB" b="1" u="none" strike="noStrike" dirty="0">
                <a:solidFill>
                  <a:srgbClr val="3333FF"/>
                </a:solidFill>
                <a:effectLst/>
                <a:latin typeface="Muli"/>
                <a:hlinkClick r:id="rId6">
                  <a:extLst>
                    <a:ext uri="{A12FA001-AC4F-418D-AE19-62706E023703}">
                      <ahyp:hlinkClr xmlns:ahyp="http://schemas.microsoft.com/office/drawing/2018/hyperlinkcolor" val="tx"/>
                    </a:ext>
                  </a:extLst>
                </a:hlinkClick>
              </a:rPr>
              <a:t> &amp; Disability Law</a:t>
            </a:r>
          </a:p>
          <a:p>
            <a:pPr algn="ctr"/>
            <a:r>
              <a:rPr lang="en-GB" u="none" strike="noStrike" dirty="0">
                <a:solidFill>
                  <a:srgbClr val="3333FF"/>
                </a:solidFill>
                <a:effectLst/>
                <a:hlinkClick r:id="rId6">
                  <a:extLst>
                    <a:ext uri="{A12FA001-AC4F-418D-AE19-62706E023703}">
                      <ahyp:hlinkClr xmlns:ahyp="http://schemas.microsoft.com/office/drawing/2018/hyperlinkcolor" val="tx"/>
                    </a:ext>
                  </a:extLst>
                </a:hlinkClick>
              </a:rPr>
              <a:t>Click Here</a:t>
            </a:r>
          </a:p>
        </p:txBody>
      </p:sp>
    </p:spTree>
    <p:extLst>
      <p:ext uri="{BB962C8B-B14F-4D97-AF65-F5344CB8AC3E}">
        <p14:creationId xmlns:p14="http://schemas.microsoft.com/office/powerpoint/2010/main" val="185031971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DF4D5-66AE-672E-1229-1F3C74395FF5}"/>
              </a:ext>
            </a:extLst>
          </p:cNvPr>
          <p:cNvSpPr>
            <a:spLocks noGrp="1"/>
          </p:cNvSpPr>
          <p:nvPr>
            <p:ph type="title"/>
          </p:nvPr>
        </p:nvSpPr>
        <p:spPr/>
        <p:txBody>
          <a:bodyPr/>
          <a:lstStyle/>
          <a:p>
            <a:r>
              <a:rPr lang="en-US" b="1" dirty="0">
                <a:latin typeface="Arial"/>
              </a:rPr>
              <a:t>Myth busting</a:t>
            </a:r>
            <a:endParaRPr lang="en-US" dirty="0"/>
          </a:p>
        </p:txBody>
      </p:sp>
      <p:sp>
        <p:nvSpPr>
          <p:cNvPr id="3" name="Content Placeholder 2">
            <a:extLst>
              <a:ext uri="{FF2B5EF4-FFF2-40B4-BE49-F238E27FC236}">
                <a16:creationId xmlns:a16="http://schemas.microsoft.com/office/drawing/2014/main" id="{52E36863-8663-EFE7-7A8E-4C3A0B677472}"/>
              </a:ext>
            </a:extLst>
          </p:cNvPr>
          <p:cNvSpPr>
            <a:spLocks noGrp="1"/>
          </p:cNvSpPr>
          <p:nvPr>
            <p:ph idx="1"/>
          </p:nvPr>
        </p:nvSpPr>
        <p:spPr/>
        <p:txBody>
          <a:bodyPr vert="horz" lIns="91440" tIns="45720" rIns="91440" bIns="45720" rtlCol="0" anchor="t">
            <a:normAutofit/>
          </a:bodyPr>
          <a:lstStyle/>
          <a:p>
            <a:pPr marL="0" indent="0">
              <a:buNone/>
            </a:pPr>
            <a:r>
              <a:rPr lang="en-GB" dirty="0">
                <a:latin typeface="Arial"/>
              </a:rPr>
              <a:t>We have included in the following slides some examples of  enquiries parent carers have come to IASS with. </a:t>
            </a:r>
          </a:p>
          <a:p>
            <a:pPr marL="0" indent="0">
              <a:buNone/>
            </a:pPr>
            <a:endParaRPr lang="en-GB" dirty="0">
              <a:latin typeface="Arial"/>
            </a:endParaRPr>
          </a:p>
          <a:p>
            <a:pPr marL="0" indent="0">
              <a:buNone/>
            </a:pPr>
            <a:r>
              <a:rPr lang="en-GB" dirty="0">
                <a:latin typeface="Arial"/>
              </a:rPr>
              <a:t>We wanted to bust those myths. </a:t>
            </a:r>
          </a:p>
          <a:p>
            <a:pPr marL="0" indent="0">
              <a:buNone/>
            </a:pPr>
            <a:endParaRPr lang="en-GB" dirty="0">
              <a:latin typeface="Arial"/>
            </a:endParaRPr>
          </a:p>
          <a:p>
            <a:pPr marL="0" indent="0">
              <a:buNone/>
            </a:pPr>
            <a:r>
              <a:rPr lang="en-GB" dirty="0">
                <a:latin typeface="Arial"/>
              </a:rPr>
              <a:t>Please refer to the notes section of each slide for guidance / legislation supporting the enquiry ...</a:t>
            </a:r>
            <a:endParaRPr lang="en-GB" dirty="0"/>
          </a:p>
        </p:txBody>
      </p:sp>
      <p:sp>
        <p:nvSpPr>
          <p:cNvPr id="9" name="Arrow: Curved Down 8">
            <a:extLst>
              <a:ext uri="{FF2B5EF4-FFF2-40B4-BE49-F238E27FC236}">
                <a16:creationId xmlns:a16="http://schemas.microsoft.com/office/drawing/2014/main" id="{28F869D2-0294-EAC9-317B-92555F988D9D}"/>
              </a:ext>
            </a:extLst>
          </p:cNvPr>
          <p:cNvSpPr/>
          <p:nvPr/>
        </p:nvSpPr>
        <p:spPr>
          <a:xfrm>
            <a:off x="6769742" y="6100719"/>
            <a:ext cx="1214782" cy="72886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Rectangle 7">
            <a:extLst>
              <a:ext uri="{FF2B5EF4-FFF2-40B4-BE49-F238E27FC236}">
                <a16:creationId xmlns:a16="http://schemas.microsoft.com/office/drawing/2014/main" id="{CC3CBE40-D5E1-AB0D-A9BF-79BBB3A2E7C4}"/>
              </a:ext>
            </a:extLst>
          </p:cNvPr>
          <p:cNvSpPr/>
          <p:nvPr/>
        </p:nvSpPr>
        <p:spPr>
          <a:xfrm>
            <a:off x="4882643" y="5930792"/>
            <a:ext cx="2222409" cy="916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Nova"/>
              </a:rPr>
              <a:t>To access the slide notes click below ...</a:t>
            </a:r>
          </a:p>
        </p:txBody>
      </p:sp>
    </p:spTree>
    <p:extLst>
      <p:ext uri="{BB962C8B-B14F-4D97-AF65-F5344CB8AC3E}">
        <p14:creationId xmlns:p14="http://schemas.microsoft.com/office/powerpoint/2010/main" val="201514774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Myth busting 1</a:t>
            </a:r>
          </a:p>
        </p:txBody>
      </p:sp>
      <p:sp>
        <p:nvSpPr>
          <p:cNvPr id="3" name="Content Placeholder 2"/>
          <p:cNvSpPr>
            <a:spLocks noGrp="1"/>
          </p:cNvSpPr>
          <p:nvPr>
            <p:ph idx="1"/>
          </p:nvPr>
        </p:nvSpPr>
        <p:spPr>
          <a:xfrm>
            <a:off x="1205855" y="1715649"/>
            <a:ext cx="9869715" cy="3904507"/>
          </a:xfrm>
        </p:spPr>
        <p:txBody>
          <a:bodyPr vert="horz" lIns="91440" tIns="45720" rIns="91440" bIns="45720" rtlCol="0" anchor="t">
            <a:normAutofit/>
          </a:bodyPr>
          <a:lstStyle/>
          <a:p>
            <a:r>
              <a:rPr lang="en-US" dirty="0">
                <a:latin typeface="Arial"/>
                <a:cs typeface="Arial"/>
              </a:rPr>
              <a:t>"We don’t have to have a SEN Register"</a:t>
            </a:r>
          </a:p>
          <a:p>
            <a:r>
              <a:rPr lang="en-US" dirty="0">
                <a:latin typeface="Arial"/>
                <a:cs typeface="Arial"/>
              </a:rPr>
              <a:t>"We don’t have to have IEPs anymore"</a:t>
            </a:r>
          </a:p>
          <a:p>
            <a:r>
              <a:rPr lang="en-US" dirty="0">
                <a:latin typeface="Arial"/>
                <a:cs typeface="Arial"/>
              </a:rPr>
              <a:t>"If your child doesn’t have a diagnosis, they can’t get SEN Support"</a:t>
            </a:r>
          </a:p>
          <a:p>
            <a:r>
              <a:rPr lang="en-US" dirty="0">
                <a:latin typeface="Arial"/>
                <a:cs typeface="Arial"/>
              </a:rPr>
              <a:t>"Your child must have a certain number of ticks on the SEN Support Guidance to be able to get support"</a:t>
            </a:r>
          </a:p>
          <a:p>
            <a:pPr marL="0" indent="0">
              <a:buNone/>
            </a:pPr>
            <a:endParaRPr lang="en-US" dirty="0"/>
          </a:p>
          <a:p>
            <a:endParaRPr lang="en-US" dirty="0"/>
          </a:p>
          <a:p>
            <a:endParaRPr lang="en-US" dirty="0"/>
          </a:p>
        </p:txBody>
      </p:sp>
      <p:sp>
        <p:nvSpPr>
          <p:cNvPr id="5" name="Arrow: Curved Down 4">
            <a:extLst>
              <a:ext uri="{FF2B5EF4-FFF2-40B4-BE49-F238E27FC236}">
                <a16:creationId xmlns:a16="http://schemas.microsoft.com/office/drawing/2014/main" id="{5DFA2E0C-C36C-B68C-D997-FCE8EC6B7BE4}"/>
              </a:ext>
            </a:extLst>
          </p:cNvPr>
          <p:cNvSpPr/>
          <p:nvPr/>
        </p:nvSpPr>
        <p:spPr>
          <a:xfrm>
            <a:off x="6769742" y="6125299"/>
            <a:ext cx="1202492" cy="70428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F826EBB4-FDA5-E37B-05DC-5A160EC9ECC5}"/>
              </a:ext>
            </a:extLst>
          </p:cNvPr>
          <p:cNvSpPr/>
          <p:nvPr/>
        </p:nvSpPr>
        <p:spPr>
          <a:xfrm>
            <a:off x="4882643" y="5967662"/>
            <a:ext cx="2210119" cy="879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Nova"/>
              </a:rPr>
              <a:t>To access the slide notes click below ...</a:t>
            </a:r>
          </a:p>
        </p:txBody>
      </p:sp>
    </p:spTree>
    <p:extLst>
      <p:ext uri="{BB962C8B-B14F-4D97-AF65-F5344CB8AC3E}">
        <p14:creationId xmlns:p14="http://schemas.microsoft.com/office/powerpoint/2010/main" val="247759673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Myth busting 2</a:t>
            </a:r>
            <a:endParaRPr lang="en-GB" dirty="0"/>
          </a:p>
        </p:txBody>
      </p:sp>
      <p:sp>
        <p:nvSpPr>
          <p:cNvPr id="3" name="Content Placeholder 2"/>
          <p:cNvSpPr>
            <a:spLocks noGrp="1"/>
          </p:cNvSpPr>
          <p:nvPr>
            <p:ph idx="1"/>
          </p:nvPr>
        </p:nvSpPr>
        <p:spPr>
          <a:xfrm>
            <a:off x="1129890" y="1525855"/>
            <a:ext cx="9927771" cy="4525963"/>
          </a:xfrm>
        </p:spPr>
        <p:txBody>
          <a:bodyPr vert="horz" lIns="91440" tIns="45720" rIns="91440" bIns="45720" rtlCol="0" anchor="t">
            <a:normAutofit/>
          </a:bodyPr>
          <a:lstStyle/>
          <a:p>
            <a:r>
              <a:rPr lang="en-GB" dirty="0">
                <a:latin typeface="Arial"/>
                <a:cs typeface="Arial"/>
              </a:rPr>
              <a:t>"You only get on the SEN register if you are two years behind"</a:t>
            </a:r>
          </a:p>
          <a:p>
            <a:r>
              <a:rPr lang="en-GB" dirty="0">
                <a:latin typeface="Arial"/>
                <a:cs typeface="Arial"/>
              </a:rPr>
              <a:t>"He’s doing better than some of the children in the class so does not need support"</a:t>
            </a:r>
          </a:p>
          <a:p>
            <a:r>
              <a:rPr lang="en-GB" dirty="0">
                <a:latin typeface="Arial"/>
                <a:cs typeface="Arial"/>
              </a:rPr>
              <a:t>"We can’t assess for dyslexia – you have to go privately for this"</a:t>
            </a:r>
          </a:p>
          <a:p>
            <a:r>
              <a:rPr lang="en-GB" dirty="0">
                <a:latin typeface="Arial"/>
                <a:cs typeface="Arial"/>
              </a:rPr>
              <a:t>"The 3 parents evening is extra to the 3 SEN review meetings"</a:t>
            </a:r>
          </a:p>
        </p:txBody>
      </p:sp>
      <p:sp>
        <p:nvSpPr>
          <p:cNvPr id="5" name="Arrow: Curved Down 4">
            <a:extLst>
              <a:ext uri="{FF2B5EF4-FFF2-40B4-BE49-F238E27FC236}">
                <a16:creationId xmlns:a16="http://schemas.microsoft.com/office/drawing/2014/main" id="{12AB66D6-6828-7054-7DFD-5EFDF601A5EA}"/>
              </a:ext>
            </a:extLst>
          </p:cNvPr>
          <p:cNvSpPr/>
          <p:nvPr/>
        </p:nvSpPr>
        <p:spPr>
          <a:xfrm>
            <a:off x="6769742" y="6100719"/>
            <a:ext cx="1214782" cy="72886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036D4DF6-FDBD-AF1E-3460-CE49B521F9DE}"/>
              </a:ext>
            </a:extLst>
          </p:cNvPr>
          <p:cNvSpPr/>
          <p:nvPr/>
        </p:nvSpPr>
        <p:spPr>
          <a:xfrm>
            <a:off x="4882643" y="5930792"/>
            <a:ext cx="2222409" cy="916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Nova"/>
              </a:rPr>
              <a:t>To access the slide notes click below ...</a:t>
            </a:r>
          </a:p>
        </p:txBody>
      </p:sp>
    </p:spTree>
    <p:extLst>
      <p:ext uri="{BB962C8B-B14F-4D97-AF65-F5344CB8AC3E}">
        <p14:creationId xmlns:p14="http://schemas.microsoft.com/office/powerpoint/2010/main" val="813152824"/>
      </p:ext>
    </p:extLst>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11</Slides>
  <Notes>10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Office Theme</vt:lpstr>
      <vt:lpstr>Understanding your rights </vt:lpstr>
      <vt:lpstr>Some useful definitions 1</vt:lpstr>
      <vt:lpstr>Some useful definitions 2 </vt:lpstr>
      <vt:lpstr>Some useful definitions 3</vt:lpstr>
      <vt:lpstr>Bexley IASS Glossary of terms</vt:lpstr>
      <vt:lpstr>Links to SEND Legislation, Regulations and Guidance </vt:lpstr>
      <vt:lpstr>Myth busting</vt:lpstr>
      <vt:lpstr>Myth busting 1</vt:lpstr>
      <vt:lpstr>Myth busting 2</vt:lpstr>
      <vt:lpstr>Myth busting 3</vt:lpstr>
      <vt:lpstr>Bexley IASS  Tel: 020 3045 5976  Email: bexleyiass@bexley.gov.uk  Website: www.bexleyiass.co.uk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284</cp:revision>
  <dcterms:created xsi:type="dcterms:W3CDTF">2022-12-21T10:38:13Z</dcterms:created>
  <dcterms:modified xsi:type="dcterms:W3CDTF">2022-12-21T12:48:03Z</dcterms:modified>
</cp:coreProperties>
</file>